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emf" ContentType="image/x-emf"/>
  <Default Extension="vml" ContentType="application/vnd.openxmlformats-officedocument.vmlDrawing"/>
  <Default Extension="docx" ContentType="application/vnd.openxmlformats-officedocument.wordprocessingml.document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embeddings/oleObject1.bin" ContentType="application/vnd.openxmlformats-officedocument.oleObject"/>
  <Override PartName="/ppt/embeddings/oleObject2.bin" ContentType="application/vnd.openxmlformats-officedocument.oleObject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sldIdLst>
    <p:sldId id="256" r:id="rId2"/>
    <p:sldId id="257" r:id="rId3"/>
    <p:sldId id="258" r:id="rId4"/>
    <p:sldId id="277" r:id="rId5"/>
    <p:sldId id="278" r:id="rId6"/>
    <p:sldId id="279" r:id="rId7"/>
    <p:sldId id="260" r:id="rId8"/>
    <p:sldId id="281" r:id="rId9"/>
    <p:sldId id="284" r:id="rId10"/>
    <p:sldId id="263" r:id="rId11"/>
    <p:sldId id="268" r:id="rId12"/>
    <p:sldId id="266" r:id="rId13"/>
    <p:sldId id="286" r:id="rId14"/>
    <p:sldId id="287" r:id="rId15"/>
    <p:sldId id="280" r:id="rId16"/>
    <p:sldId id="264" r:id="rId17"/>
    <p:sldId id="265" r:id="rId18"/>
    <p:sldId id="283" r:id="rId19"/>
    <p:sldId id="282" r:id="rId20"/>
    <p:sldId id="271" r:id="rId21"/>
    <p:sldId id="273" r:id="rId22"/>
    <p:sldId id="285" r:id="rId23"/>
    <p:sldId id="275" r:id="rId24"/>
    <p:sldId id="276" r:id="rId25"/>
    <p:sldId id="269" r:id="rId26"/>
    <p:sldId id="270" r:id="rId27"/>
    <p:sldId id="288" r:id="rId28"/>
    <p:sldId id="289" r:id="rId29"/>
    <p:sldId id="290" r:id="rId30"/>
    <p:sldId id="292" r:id="rId31"/>
    <p:sldId id="293" r:id="rId32"/>
    <p:sldId id="294" r:id="rId33"/>
    <p:sldId id="295" r:id="rId34"/>
    <p:sldId id="306" r:id="rId35"/>
    <p:sldId id="304" r:id="rId36"/>
    <p:sldId id="310" r:id="rId37"/>
    <p:sldId id="305" r:id="rId38"/>
    <p:sldId id="307" r:id="rId39"/>
    <p:sldId id="308" r:id="rId40"/>
    <p:sldId id="296" r:id="rId41"/>
    <p:sldId id="298" r:id="rId42"/>
    <p:sldId id="297" r:id="rId43"/>
    <p:sldId id="301" r:id="rId44"/>
    <p:sldId id="309" r:id="rId45"/>
    <p:sldId id="300" r:id="rId46"/>
    <p:sldId id="311" r:id="rId47"/>
    <p:sldId id="303" r:id="rId48"/>
    <p:sldId id="312" r:id="rId49"/>
    <p:sldId id="314" r:id="rId50"/>
    <p:sldId id="313" r:id="rId51"/>
    <p:sldId id="315" r:id="rId52"/>
    <p:sldId id="316" r:id="rId53"/>
    <p:sldId id="318" r:id="rId54"/>
    <p:sldId id="319" r:id="rId55"/>
    <p:sldId id="320" r:id="rId56"/>
    <p:sldId id="321" r:id="rId57"/>
    <p:sldId id="323" r:id="rId58"/>
    <p:sldId id="324" r:id="rId59"/>
    <p:sldId id="325" r:id="rId60"/>
    <p:sldId id="326" r:id="rId61"/>
    <p:sldId id="327" r:id="rId62"/>
    <p:sldId id="328" r:id="rId63"/>
    <p:sldId id="329" r:id="rId64"/>
    <p:sldId id="330" r:id="rId65"/>
    <p:sldId id="331" r:id="rId66"/>
    <p:sldId id="332" r:id="rId6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81" d="100"/>
          <a:sy n="81" d="100"/>
        </p:scale>
        <p:origin x="-1864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63" Type="http://schemas.openxmlformats.org/officeDocument/2006/relationships/slide" Target="slides/slide62.xml"/><Relationship Id="rId64" Type="http://schemas.openxmlformats.org/officeDocument/2006/relationships/slide" Target="slides/slide63.xml"/><Relationship Id="rId65" Type="http://schemas.openxmlformats.org/officeDocument/2006/relationships/slide" Target="slides/slide64.xml"/><Relationship Id="rId66" Type="http://schemas.openxmlformats.org/officeDocument/2006/relationships/slide" Target="slides/slide65.xml"/><Relationship Id="rId67" Type="http://schemas.openxmlformats.org/officeDocument/2006/relationships/slide" Target="slides/slide66.xml"/><Relationship Id="rId68" Type="http://schemas.openxmlformats.org/officeDocument/2006/relationships/printerSettings" Target="printerSettings/printerSettings1.bin"/><Relationship Id="rId69" Type="http://schemas.openxmlformats.org/officeDocument/2006/relationships/presProps" Target="presProps.xml"/><Relationship Id="rId50" Type="http://schemas.openxmlformats.org/officeDocument/2006/relationships/slide" Target="slides/slide49.xml"/><Relationship Id="rId51" Type="http://schemas.openxmlformats.org/officeDocument/2006/relationships/slide" Target="slides/slide50.xml"/><Relationship Id="rId52" Type="http://schemas.openxmlformats.org/officeDocument/2006/relationships/slide" Target="slides/slide51.xml"/><Relationship Id="rId53" Type="http://schemas.openxmlformats.org/officeDocument/2006/relationships/slide" Target="slides/slide52.xml"/><Relationship Id="rId54" Type="http://schemas.openxmlformats.org/officeDocument/2006/relationships/slide" Target="slides/slide53.xml"/><Relationship Id="rId55" Type="http://schemas.openxmlformats.org/officeDocument/2006/relationships/slide" Target="slides/slide54.xml"/><Relationship Id="rId56" Type="http://schemas.openxmlformats.org/officeDocument/2006/relationships/slide" Target="slides/slide55.xml"/><Relationship Id="rId57" Type="http://schemas.openxmlformats.org/officeDocument/2006/relationships/slide" Target="slides/slide56.xml"/><Relationship Id="rId58" Type="http://schemas.openxmlformats.org/officeDocument/2006/relationships/slide" Target="slides/slide57.xml"/><Relationship Id="rId59" Type="http://schemas.openxmlformats.org/officeDocument/2006/relationships/slide" Target="slides/slide58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slide" Target="slides/slide4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70" Type="http://schemas.openxmlformats.org/officeDocument/2006/relationships/viewProps" Target="viewProps.xml"/><Relationship Id="rId71" Type="http://schemas.openxmlformats.org/officeDocument/2006/relationships/theme" Target="theme/theme1.xml"/><Relationship Id="rId72" Type="http://schemas.openxmlformats.org/officeDocument/2006/relationships/tableStyles" Target="tableStyles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60" Type="http://schemas.openxmlformats.org/officeDocument/2006/relationships/slide" Target="slides/slide59.xml"/><Relationship Id="rId61" Type="http://schemas.openxmlformats.org/officeDocument/2006/relationships/slide" Target="slides/slide60.xml"/><Relationship Id="rId62" Type="http://schemas.openxmlformats.org/officeDocument/2006/relationships/slide" Target="slides/slide61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png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emf"/><Relationship Id="rId2" Type="http://schemas.openxmlformats.org/officeDocument/2006/relationships/image" Target="../media/image31.png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png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emf"/><Relationship Id="rId2" Type="http://schemas.openxmlformats.org/officeDocument/2006/relationships/image" Target="../media/image31.png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png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Relationship Id="rId2" Type="http://schemas.openxmlformats.org/officeDocument/2006/relationships/image" Target="../media/image20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png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png"/><Relationship Id="rId2" Type="http://schemas.openxmlformats.org/officeDocument/2006/relationships/image" Target="../media/image30.png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png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png"/><Relationship Id="rId2" Type="http://schemas.openxmlformats.org/officeDocument/2006/relationships/image" Target="../media/image31.png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emf"/><Relationship Id="rId2" Type="http://schemas.openxmlformats.org/officeDocument/2006/relationships/image" Target="../media/image31.png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4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jpe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jpeg"/><Relationship Id="rId3" Type="http://schemas.openxmlformats.org/officeDocument/2006/relationships/image" Target="../media/image7.png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jpeg"/><Relationship Id="rId3" Type="http://schemas.openxmlformats.org/officeDocument/2006/relationships/image" Target="../media/image9.pn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jpeg"/><Relationship Id="rId3" Type="http://schemas.openxmlformats.org/officeDocument/2006/relationships/image" Target="../media/image7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jpeg"/><Relationship Id="rId3" Type="http://schemas.openxmlformats.org/officeDocument/2006/relationships/image" Target="../media/image9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4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jpe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4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jpe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jpeg"/><Relationship Id="rId3" Type="http://schemas.openxmlformats.org/officeDocument/2006/relationships/image" Target="../media/image9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jpeg"/><Relationship Id="rId3" Type="http://schemas.openxmlformats.org/officeDocument/2006/relationships/image" Target="../media/image9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jpeg"/><Relationship Id="rId3" Type="http://schemas.openxmlformats.org/officeDocument/2006/relationships/image" Target="../media/image9.pn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jpe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jpeg"/><Relationship Id="rId3" Type="http://schemas.openxmlformats.org/officeDocument/2006/relationships/image" Target="../media/image7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15"/>
          <p:cNvGrpSpPr/>
          <p:nvPr/>
        </p:nvGrpSpPr>
        <p:grpSpPr>
          <a:xfrm>
            <a:off x="0" y="0"/>
            <a:ext cx="1581220" cy="6858000"/>
            <a:chOff x="134471" y="0"/>
            <a:chExt cx="1581220" cy="6858000"/>
          </a:xfrm>
        </p:grpSpPr>
        <p:pic>
          <p:nvPicPr>
            <p:cNvPr id="7" name="Picture 6" descr="Overlay-Blank.jpg"/>
            <p:cNvPicPr>
              <a:picLocks noChangeAspect="1"/>
            </p:cNvPicPr>
            <p:nvPr userDrawn="1"/>
          </p:nvPicPr>
          <p:blipFill>
            <a:blip r:embed="rId2"/>
            <a:srcRect l="1471" r="83676"/>
            <a:stretch>
              <a:fillRect/>
            </a:stretch>
          </p:blipFill>
          <p:spPr>
            <a:xfrm>
              <a:off x="134471" y="0"/>
              <a:ext cx="1358153" cy="6858000"/>
            </a:xfrm>
            <a:prstGeom prst="rect">
              <a:avLst/>
            </a:prstGeom>
          </p:spPr>
        </p:pic>
        <p:pic>
          <p:nvPicPr>
            <p:cNvPr id="9" name="Picture 8" descr="Overlay-VerticalBridge.jpg"/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1447800" y="0"/>
              <a:ext cx="267891" cy="6858000"/>
            </a:xfrm>
            <a:prstGeom prst="rect">
              <a:avLst/>
            </a:prstGeom>
          </p:spPr>
        </p:pic>
      </p:grpSp>
      <p:grpSp>
        <p:nvGrpSpPr>
          <p:cNvPr id="11" name="Group 16"/>
          <p:cNvGrpSpPr/>
          <p:nvPr/>
        </p:nvGrpSpPr>
        <p:grpSpPr>
          <a:xfrm>
            <a:off x="7546266" y="0"/>
            <a:ext cx="1597734" cy="6858000"/>
            <a:chOff x="7413812" y="0"/>
            <a:chExt cx="1597734" cy="6858000"/>
          </a:xfrm>
        </p:grpSpPr>
        <p:pic>
          <p:nvPicPr>
            <p:cNvPr id="8" name="Picture 7" descr="Overlay-Blank.jpg"/>
            <p:cNvPicPr>
              <a:picLocks noChangeAspect="1"/>
            </p:cNvPicPr>
            <p:nvPr userDrawn="1"/>
          </p:nvPicPr>
          <p:blipFill>
            <a:blip r:embed="rId2"/>
            <a:srcRect r="85125"/>
            <a:stretch>
              <a:fillRect/>
            </a:stretch>
          </p:blipFill>
          <p:spPr>
            <a:xfrm>
              <a:off x="7651376" y="0"/>
              <a:ext cx="1360170" cy="6858000"/>
            </a:xfrm>
            <a:prstGeom prst="rect">
              <a:avLst/>
            </a:prstGeom>
          </p:spPr>
        </p:pic>
        <p:pic>
          <p:nvPicPr>
            <p:cNvPr id="10" name="Picture 9" descr="Overlay-VerticalBridge.jpg"/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 flipH="1">
              <a:off x="7413812" y="0"/>
              <a:ext cx="267891" cy="6858000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54200" y="3693645"/>
            <a:ext cx="5446713" cy="1470025"/>
          </a:xfrm>
        </p:spPr>
        <p:txBody>
          <a:bodyPr anchor="b" anchorCtr="0"/>
          <a:lstStyle>
            <a:lvl1pPr>
              <a:lnSpc>
                <a:spcPts val="6800"/>
              </a:lnSpc>
              <a:defRPr sz="6500">
                <a:latin typeface="+mj-lt"/>
              </a:defRPr>
            </a:lvl1pPr>
          </a:lstStyle>
          <a:p>
            <a:r>
              <a:rPr lang="en-CA" smtClean="0"/>
              <a:t>Click to edit Master title style</a:t>
            </a:r>
            <a:endParaRPr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54200" y="5204011"/>
            <a:ext cx="5446713" cy="851647"/>
          </a:xfrm>
        </p:spPr>
        <p:txBody>
          <a:bodyPr>
            <a:normAutofit/>
          </a:bodyPr>
          <a:lstStyle>
            <a:lvl1pPr marL="0" indent="0" algn="ctr">
              <a:spcBef>
                <a:spcPts val="300"/>
              </a:spcBef>
              <a:buNone/>
              <a:defRPr sz="18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CA" smtClean="0"/>
              <a:t>Click to edit Master subtitle style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257800" y="6356350"/>
            <a:ext cx="2133600" cy="365125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C76B9B92-F430-E549-A0EF-560D383DA904}" type="datetimeFigureOut">
              <a:rPr lang="en-US" smtClean="0"/>
              <a:t>12-03-21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52600" y="6356350"/>
            <a:ext cx="2895600" cy="365125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pic>
        <p:nvPicPr>
          <p:cNvPr id="15" name="Picture 14" descr="HR-Color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54480" y="4841209"/>
            <a:ext cx="6035040" cy="340391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Overlay-Blank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609600"/>
            <a:ext cx="3612822" cy="1536192"/>
          </a:xfr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600" b="0" kern="1200">
                <a:solidFill>
                  <a:schemeClr val="tx2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en-CA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873625" y="381000"/>
            <a:ext cx="3813175" cy="5697538"/>
          </a:xfrm>
          <a:solidFill>
            <a:schemeClr val="bg1">
              <a:lumMod val="85000"/>
            </a:schemeClr>
          </a:solidFill>
          <a:ln w="101600">
            <a:solidFill>
              <a:schemeClr val="accent1">
                <a:lumMod val="40000"/>
                <a:lumOff val="60000"/>
                <a:alpha val="40000"/>
              </a:schemeClr>
            </a:solidFill>
            <a:miter lim="800000"/>
          </a:ln>
          <a:effectLst>
            <a:innerShdw blurRad="457200">
              <a:schemeClr val="accent1">
                <a:alpha val="80000"/>
              </a:schemeClr>
            </a:innerShdw>
            <a:softEdge rad="31750"/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CA" smtClean="0"/>
              <a:t>Drag picture to placeholder or click icon to add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79984" y="2209799"/>
            <a:ext cx="3613792" cy="3222625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>
              <a:spcBef>
                <a:spcPts val="600"/>
              </a:spcBef>
              <a:buNone/>
              <a:defRPr sz="1800" b="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ctr" defTabSz="914400" rtl="0" eaLnBrk="1" latinLnBrk="0" hangingPunct="1">
              <a:spcBef>
                <a:spcPts val="2400"/>
              </a:spcBef>
              <a:buClr>
                <a:schemeClr val="accent1">
                  <a:lumMod val="60000"/>
                  <a:lumOff val="40000"/>
                </a:schemeClr>
              </a:buClr>
              <a:buFont typeface="Candara" pitchFamily="34" charset="0"/>
              <a:buNone/>
            </a:pPr>
            <a:r>
              <a:rPr lang="en-CA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B9B92-F430-E549-A0EF-560D383DA904}" type="datetimeFigureOut">
              <a:rPr lang="en-US" smtClean="0"/>
              <a:t>12-03-21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79FC7E-B7FC-FA47-8689-83389C87437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, Al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8"/>
          <p:cNvGrpSpPr/>
          <p:nvPr/>
        </p:nvGrpSpPr>
        <p:grpSpPr>
          <a:xfrm>
            <a:off x="4267200" y="0"/>
            <a:ext cx="4876800" cy="6858000"/>
            <a:chOff x="4267200" y="0"/>
            <a:chExt cx="4876800" cy="6858000"/>
          </a:xfrm>
        </p:grpSpPr>
        <p:pic>
          <p:nvPicPr>
            <p:cNvPr id="10" name="Picture 9" descr="Overlay-Blank.jpg"/>
            <p:cNvPicPr>
              <a:picLocks noChangeAspect="1"/>
            </p:cNvPicPr>
            <p:nvPr userDrawn="1"/>
          </p:nvPicPr>
          <p:blipFill>
            <a:blip r:embed="rId2"/>
            <a:srcRect l="4302" r="46875"/>
            <a:stretch>
              <a:fillRect/>
            </a:stretch>
          </p:blipFill>
          <p:spPr>
            <a:xfrm>
              <a:off x="4495800" y="0"/>
              <a:ext cx="4648200" cy="6858000"/>
            </a:xfrm>
            <a:prstGeom prst="rect">
              <a:avLst/>
            </a:prstGeom>
          </p:spPr>
        </p:pic>
        <p:pic>
          <p:nvPicPr>
            <p:cNvPr id="11" name="Picture 10" descr="Overlay-VerticalBridge.jpg"/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 flipH="1">
              <a:off x="4267200" y="0"/>
              <a:ext cx="267891" cy="6858000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609600"/>
            <a:ext cx="3612822" cy="1536192"/>
          </a:xfr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600" b="0" kern="1200">
                <a:solidFill>
                  <a:schemeClr val="tx2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en-CA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873625" y="381000"/>
            <a:ext cx="3813175" cy="5697538"/>
          </a:xfrm>
          <a:solidFill>
            <a:schemeClr val="bg1">
              <a:lumMod val="85000"/>
            </a:schemeClr>
          </a:solidFill>
          <a:ln w="101600">
            <a:noFill/>
            <a:miter lim="800000"/>
          </a:ln>
          <a:effectLst>
            <a:innerShdw blurRad="457200">
              <a:schemeClr val="tx1">
                <a:lumMod val="50000"/>
                <a:lumOff val="50000"/>
                <a:alpha val="80000"/>
              </a:schemeClr>
            </a:innerShdw>
            <a:softEdge rad="127000"/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CA" smtClean="0"/>
              <a:t>Drag picture to placeholder or click icon to add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79984" y="2209799"/>
            <a:ext cx="3613792" cy="3222625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>
              <a:spcBef>
                <a:spcPts val="600"/>
              </a:spcBef>
              <a:buNone/>
              <a:defRPr sz="1800" b="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ctr" defTabSz="914400" rtl="0" eaLnBrk="1" latinLnBrk="0" hangingPunct="1">
              <a:spcBef>
                <a:spcPts val="2400"/>
              </a:spcBef>
              <a:buClr>
                <a:schemeClr val="accent1">
                  <a:lumMod val="60000"/>
                  <a:lumOff val="40000"/>
                </a:schemeClr>
              </a:buClr>
              <a:buFont typeface="Candara" pitchFamily="34" charset="0"/>
              <a:buNone/>
            </a:pPr>
            <a:r>
              <a:rPr lang="en-CA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B9B92-F430-E549-A0EF-560D383DA904}" type="datetimeFigureOut">
              <a:rPr lang="en-US" smtClean="0"/>
              <a:t>12-03-21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79FC7E-B7FC-FA47-8689-83389C87437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1372650"/>
            <a:ext cx="9144000" cy="5485350"/>
            <a:chOff x="0" y="1372650"/>
            <a:chExt cx="9144000" cy="5485350"/>
          </a:xfrm>
        </p:grpSpPr>
        <p:pic>
          <p:nvPicPr>
            <p:cNvPr id="8" name="Picture 7" descr="Overlay-Blank.jpg"/>
            <p:cNvPicPr>
              <a:picLocks noChangeAspect="1"/>
            </p:cNvPicPr>
            <p:nvPr userDrawn="1"/>
          </p:nvPicPr>
          <p:blipFill>
            <a:blip r:embed="rId2"/>
            <a:srcRect t="23333"/>
            <a:stretch>
              <a:fillRect/>
            </a:stretch>
          </p:blipFill>
          <p:spPr>
            <a:xfrm>
              <a:off x="0" y="1600200"/>
              <a:ext cx="9144000" cy="5257800"/>
            </a:xfrm>
            <a:prstGeom prst="rect">
              <a:avLst/>
            </a:prstGeom>
          </p:spPr>
        </p:pic>
        <p:pic>
          <p:nvPicPr>
            <p:cNvPr id="9" name="Picture 8" descr="Overlay-HorizontalBridge.jpg"/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0" y="1372650"/>
              <a:ext cx="9144000" cy="267891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>
              <a:defRPr/>
            </a:lvl5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B9B92-F430-E549-A0EF-560D383DA904}" type="datetimeFigureOut">
              <a:rPr lang="en-US" smtClean="0"/>
              <a:t>12-03-21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79FC7E-B7FC-FA47-8689-83389C87437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0"/>
          <p:cNvGrpSpPr/>
          <p:nvPr/>
        </p:nvGrpSpPr>
        <p:grpSpPr>
          <a:xfrm>
            <a:off x="0" y="0"/>
            <a:ext cx="7696200" cy="6858000"/>
            <a:chOff x="0" y="0"/>
            <a:chExt cx="7696200" cy="6858000"/>
          </a:xfrm>
        </p:grpSpPr>
        <p:pic>
          <p:nvPicPr>
            <p:cNvPr id="8" name="Picture 7" descr="Overlay-Blank.jpg"/>
            <p:cNvPicPr>
              <a:picLocks noChangeAspect="1"/>
            </p:cNvPicPr>
            <p:nvPr userDrawn="1"/>
          </p:nvPicPr>
          <p:blipFill>
            <a:blip r:embed="rId2"/>
            <a:srcRect l="1471" r="16862"/>
            <a:stretch>
              <a:fillRect/>
            </a:stretch>
          </p:blipFill>
          <p:spPr>
            <a:xfrm>
              <a:off x="0" y="0"/>
              <a:ext cx="7467600" cy="6858000"/>
            </a:xfrm>
            <a:prstGeom prst="rect">
              <a:avLst/>
            </a:prstGeom>
          </p:spPr>
        </p:pic>
        <p:pic>
          <p:nvPicPr>
            <p:cNvPr id="9" name="Picture 8" descr="Overlay-VerticalBridge.jpg"/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7428309" y="0"/>
              <a:ext cx="267891" cy="6858000"/>
            </a:xfrm>
            <a:prstGeom prst="rect">
              <a:avLst/>
            </a:prstGeom>
          </p:spPr>
        </p:pic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20000" y="381001"/>
            <a:ext cx="1447800" cy="5697538"/>
          </a:xfrm>
        </p:spPr>
        <p:txBody>
          <a:bodyPr vert="eaVert"/>
          <a:lstStyle/>
          <a:p>
            <a:r>
              <a:rPr lang="en-CA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81000" y="381001"/>
            <a:ext cx="6705600" cy="5697537"/>
          </a:xfrm>
        </p:spPr>
        <p:txBody>
          <a:bodyPr vert="eaVert"/>
          <a:lstStyle>
            <a:lvl5pPr>
              <a:defRPr/>
            </a:lvl5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B9B92-F430-E549-A0EF-560D383DA904}" type="datetimeFigureOut">
              <a:rPr lang="en-US" smtClean="0"/>
              <a:t>12-03-21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79FC7E-B7FC-FA47-8689-83389C87437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1372650"/>
            <a:ext cx="9144000" cy="5485350"/>
            <a:chOff x="0" y="1372650"/>
            <a:chExt cx="9144000" cy="5485350"/>
          </a:xfrm>
        </p:grpSpPr>
        <p:pic>
          <p:nvPicPr>
            <p:cNvPr id="8" name="Picture 7" descr="Overlay-Blank.jpg"/>
            <p:cNvPicPr>
              <a:picLocks noChangeAspect="1"/>
            </p:cNvPicPr>
            <p:nvPr userDrawn="1"/>
          </p:nvPicPr>
          <p:blipFill>
            <a:blip r:embed="rId2"/>
            <a:srcRect t="23333"/>
            <a:stretch>
              <a:fillRect/>
            </a:stretch>
          </p:blipFill>
          <p:spPr>
            <a:xfrm>
              <a:off x="0" y="1600200"/>
              <a:ext cx="9144000" cy="5257800"/>
            </a:xfrm>
            <a:prstGeom prst="rect">
              <a:avLst/>
            </a:prstGeom>
          </p:spPr>
        </p:pic>
        <p:pic>
          <p:nvPicPr>
            <p:cNvPr id="9" name="Picture 8" descr="Overlay-HorizontalBridge.jpg"/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0" y="1372650"/>
              <a:ext cx="9144000" cy="267891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B9B92-F430-E549-A0EF-560D383DA904}" type="datetimeFigureOut">
              <a:rPr lang="en-US" smtClean="0"/>
              <a:t>12-03-21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79FC7E-B7FC-FA47-8689-83389C87437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with Pictur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15"/>
          <p:cNvGrpSpPr/>
          <p:nvPr/>
        </p:nvGrpSpPr>
        <p:grpSpPr>
          <a:xfrm>
            <a:off x="0" y="0"/>
            <a:ext cx="1581220" cy="6858000"/>
            <a:chOff x="134471" y="0"/>
            <a:chExt cx="1581220" cy="6858000"/>
          </a:xfrm>
        </p:grpSpPr>
        <p:pic>
          <p:nvPicPr>
            <p:cNvPr id="7" name="Picture 6" descr="Overlay-Blank.jpg"/>
            <p:cNvPicPr>
              <a:picLocks noChangeAspect="1"/>
            </p:cNvPicPr>
            <p:nvPr userDrawn="1"/>
          </p:nvPicPr>
          <p:blipFill>
            <a:blip r:embed="rId2"/>
            <a:srcRect l="1471" r="83676"/>
            <a:stretch>
              <a:fillRect/>
            </a:stretch>
          </p:blipFill>
          <p:spPr>
            <a:xfrm>
              <a:off x="134471" y="0"/>
              <a:ext cx="1358153" cy="6858000"/>
            </a:xfrm>
            <a:prstGeom prst="rect">
              <a:avLst/>
            </a:prstGeom>
          </p:spPr>
        </p:pic>
        <p:pic>
          <p:nvPicPr>
            <p:cNvPr id="9" name="Picture 8" descr="Overlay-VerticalBridge.jpg"/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1447800" y="0"/>
              <a:ext cx="267891" cy="6858000"/>
            </a:xfrm>
            <a:prstGeom prst="rect">
              <a:avLst/>
            </a:prstGeom>
          </p:spPr>
        </p:pic>
      </p:grpSp>
      <p:grpSp>
        <p:nvGrpSpPr>
          <p:cNvPr id="11" name="Group 16"/>
          <p:cNvGrpSpPr/>
          <p:nvPr/>
        </p:nvGrpSpPr>
        <p:grpSpPr>
          <a:xfrm>
            <a:off x="7546266" y="0"/>
            <a:ext cx="1597734" cy="6858000"/>
            <a:chOff x="7413812" y="0"/>
            <a:chExt cx="1597734" cy="6858000"/>
          </a:xfrm>
        </p:grpSpPr>
        <p:pic>
          <p:nvPicPr>
            <p:cNvPr id="8" name="Picture 7" descr="Overlay-Blank.jpg"/>
            <p:cNvPicPr>
              <a:picLocks noChangeAspect="1"/>
            </p:cNvPicPr>
            <p:nvPr userDrawn="1"/>
          </p:nvPicPr>
          <p:blipFill>
            <a:blip r:embed="rId2"/>
            <a:srcRect r="85125"/>
            <a:stretch>
              <a:fillRect/>
            </a:stretch>
          </p:blipFill>
          <p:spPr>
            <a:xfrm>
              <a:off x="7651376" y="0"/>
              <a:ext cx="1360170" cy="6858000"/>
            </a:xfrm>
            <a:prstGeom prst="rect">
              <a:avLst/>
            </a:prstGeom>
          </p:spPr>
        </p:pic>
        <p:pic>
          <p:nvPicPr>
            <p:cNvPr id="10" name="Picture 9" descr="Overlay-VerticalBridge.jpg"/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 flipH="1">
              <a:off x="7413812" y="0"/>
              <a:ext cx="267891" cy="6858000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54200" y="3693645"/>
            <a:ext cx="5446713" cy="1470025"/>
          </a:xfrm>
        </p:spPr>
        <p:txBody>
          <a:bodyPr anchor="b" anchorCtr="0"/>
          <a:lstStyle>
            <a:lvl1pPr>
              <a:lnSpc>
                <a:spcPts val="6800"/>
              </a:lnSpc>
              <a:defRPr sz="6500">
                <a:latin typeface="+mj-lt"/>
              </a:defRPr>
            </a:lvl1pPr>
          </a:lstStyle>
          <a:p>
            <a:r>
              <a:rPr lang="en-CA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54200" y="5204011"/>
            <a:ext cx="5446713" cy="851647"/>
          </a:xfrm>
        </p:spPr>
        <p:txBody>
          <a:bodyPr>
            <a:normAutofit/>
          </a:bodyPr>
          <a:lstStyle>
            <a:lvl1pPr marL="0" indent="0" algn="ctr">
              <a:spcBef>
                <a:spcPts val="300"/>
              </a:spcBef>
              <a:buNone/>
              <a:defRPr sz="18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CA" smtClean="0"/>
              <a:t>Click to edit Master subtitle style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257800" y="6356350"/>
            <a:ext cx="2133600" cy="365125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C76B9B92-F430-E549-A0EF-560D383DA904}" type="datetimeFigureOut">
              <a:rPr lang="en-US" smtClean="0"/>
              <a:t>12-03-21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52600" y="6356350"/>
            <a:ext cx="2895600" cy="365125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pic>
        <p:nvPicPr>
          <p:cNvPr id="15" name="Picture 14" descr="HR-Color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54480" y="4841209"/>
            <a:ext cx="6035040" cy="340391"/>
          </a:xfrm>
          <a:prstGeom prst="rect">
            <a:avLst/>
          </a:prstGeom>
        </p:spPr>
      </p:pic>
      <p:sp>
        <p:nvSpPr>
          <p:cNvPr id="14" name="Picture Placeholder 13"/>
          <p:cNvSpPr>
            <a:spLocks noGrp="1"/>
          </p:cNvSpPr>
          <p:nvPr>
            <p:ph type="pic" sz="quarter" idx="12"/>
          </p:nvPr>
        </p:nvSpPr>
        <p:spPr>
          <a:xfrm>
            <a:off x="3307977" y="950260"/>
            <a:ext cx="2528046" cy="2528046"/>
          </a:xfrm>
          <a:prstGeom prst="ellipse">
            <a:avLst/>
          </a:prstGeom>
          <a:solidFill>
            <a:schemeClr val="bg1">
              <a:lumMod val="85000"/>
            </a:schemeClr>
          </a:solidFill>
          <a:ln w="101600">
            <a:noFill/>
            <a:miter lim="800000"/>
          </a:ln>
          <a:effectLst>
            <a:innerShdw blurRad="762000">
              <a:schemeClr val="accent1">
                <a:alpha val="80000"/>
              </a:schemeClr>
            </a:innerShdw>
            <a:softEdge rad="317500"/>
          </a:effectLst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ts val="2400"/>
              </a:spcBef>
              <a:buClr>
                <a:schemeClr val="accent1">
                  <a:lumMod val="60000"/>
                  <a:lumOff val="40000"/>
                </a:schemeClr>
              </a:buClr>
              <a:buFont typeface="Candara" pitchFamily="34" charset="0"/>
              <a:buNone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CA" smtClean="0"/>
              <a:t>Drag picture to placeholder or click icon to add</a:t>
            </a:r>
            <a:endParaRPr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54200" y="1851212"/>
            <a:ext cx="5446714" cy="1730375"/>
          </a:xfrm>
        </p:spPr>
        <p:txBody>
          <a:bodyPr anchor="b" anchorCtr="0"/>
          <a:lstStyle>
            <a:lvl1pPr algn="ctr">
              <a:lnSpc>
                <a:spcPts val="6800"/>
              </a:lnSpc>
              <a:defRPr sz="6500" b="0" cap="none" baseline="0">
                <a:latin typeface="+mj-lt"/>
              </a:defRPr>
            </a:lvl1pPr>
          </a:lstStyle>
          <a:p>
            <a:r>
              <a:rPr lang="en-CA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54200" y="3576918"/>
            <a:ext cx="5446714" cy="829982"/>
          </a:xfrm>
        </p:spPr>
        <p:txBody>
          <a:bodyPr anchor="t" anchorCtr="0">
            <a:normAutofit/>
          </a:bodyPr>
          <a:lstStyle>
            <a:lvl1pPr marL="0" indent="0" algn="ctr">
              <a:spcBef>
                <a:spcPts val="300"/>
              </a:spcBef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B9B92-F430-E549-A0EF-560D383DA904}" type="datetimeFigureOut">
              <a:rPr lang="en-US" smtClean="0"/>
              <a:t>12-03-21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79FC7E-B7FC-FA47-8689-83389C87437F}" type="slidenum">
              <a:rPr lang="en-US" smtClean="0"/>
              <a:t>‹#›</a:t>
            </a:fld>
            <a:endParaRPr lang="en-US"/>
          </a:p>
        </p:txBody>
      </p:sp>
      <p:grpSp>
        <p:nvGrpSpPr>
          <p:cNvPr id="7" name="Group 9"/>
          <p:cNvGrpSpPr/>
          <p:nvPr/>
        </p:nvGrpSpPr>
        <p:grpSpPr>
          <a:xfrm>
            <a:off x="0" y="0"/>
            <a:ext cx="9144000" cy="1191256"/>
            <a:chOff x="0" y="0"/>
            <a:chExt cx="9144000" cy="1191256"/>
          </a:xfrm>
        </p:grpSpPr>
        <p:pic>
          <p:nvPicPr>
            <p:cNvPr id="8" name="Picture 7" descr="Overlay-Blank.jpg"/>
            <p:cNvPicPr>
              <a:picLocks noChangeAspect="1"/>
            </p:cNvPicPr>
            <p:nvPr userDrawn="1"/>
          </p:nvPicPr>
          <p:blipFill>
            <a:blip r:embed="rId2"/>
            <a:srcRect b="85555"/>
            <a:stretch>
              <a:fillRect/>
            </a:stretch>
          </p:blipFill>
          <p:spPr>
            <a:xfrm>
              <a:off x="0" y="0"/>
              <a:ext cx="9144000" cy="990600"/>
            </a:xfrm>
            <a:prstGeom prst="rect">
              <a:avLst/>
            </a:prstGeom>
          </p:spPr>
        </p:pic>
        <p:pic>
          <p:nvPicPr>
            <p:cNvPr id="9" name="Picture 8" descr="Overlay-HorizontalBridge.jpg"/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 flipV="1">
              <a:off x="0" y="923365"/>
              <a:ext cx="9144000" cy="267891"/>
            </a:xfrm>
            <a:prstGeom prst="rect">
              <a:avLst/>
            </a:prstGeom>
          </p:spPr>
        </p:pic>
      </p:grpSp>
      <p:grpSp>
        <p:nvGrpSpPr>
          <p:cNvPr id="10" name="Group 10"/>
          <p:cNvGrpSpPr/>
          <p:nvPr/>
        </p:nvGrpSpPr>
        <p:grpSpPr>
          <a:xfrm flipV="1">
            <a:off x="0" y="5666744"/>
            <a:ext cx="9144000" cy="1191256"/>
            <a:chOff x="0" y="0"/>
            <a:chExt cx="9144000" cy="1191256"/>
          </a:xfrm>
        </p:grpSpPr>
        <p:pic>
          <p:nvPicPr>
            <p:cNvPr id="12" name="Picture 11" descr="Overlay-Blank.jpg"/>
            <p:cNvPicPr>
              <a:picLocks noChangeAspect="1"/>
            </p:cNvPicPr>
            <p:nvPr userDrawn="1"/>
          </p:nvPicPr>
          <p:blipFill>
            <a:blip r:embed="rId2"/>
            <a:srcRect b="85555"/>
            <a:stretch>
              <a:fillRect/>
            </a:stretch>
          </p:blipFill>
          <p:spPr>
            <a:xfrm>
              <a:off x="0" y="0"/>
              <a:ext cx="9144000" cy="990600"/>
            </a:xfrm>
            <a:prstGeom prst="rect">
              <a:avLst/>
            </a:prstGeom>
          </p:spPr>
        </p:pic>
        <p:pic>
          <p:nvPicPr>
            <p:cNvPr id="13" name="Picture 12" descr="Overlay-HorizontalBridge.jpg"/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 flipV="1">
              <a:off x="0" y="923365"/>
              <a:ext cx="9144000" cy="267891"/>
            </a:xfrm>
            <a:prstGeom prst="rect">
              <a:avLst/>
            </a:prstGeom>
          </p:spPr>
        </p:pic>
      </p:grpSp>
      <p:pic>
        <p:nvPicPr>
          <p:cNvPr id="14" name="Picture 13" descr="HR-Color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54480" y="3258805"/>
            <a:ext cx="6035040" cy="340391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1372650"/>
            <a:ext cx="9144000" cy="5485350"/>
            <a:chOff x="0" y="1372650"/>
            <a:chExt cx="9144000" cy="5485350"/>
          </a:xfrm>
        </p:grpSpPr>
        <p:pic>
          <p:nvPicPr>
            <p:cNvPr id="9" name="Picture 8" descr="Overlay-Blank.jpg"/>
            <p:cNvPicPr>
              <a:picLocks noChangeAspect="1"/>
            </p:cNvPicPr>
            <p:nvPr userDrawn="1"/>
          </p:nvPicPr>
          <p:blipFill>
            <a:blip r:embed="rId2"/>
            <a:srcRect t="23333"/>
            <a:stretch>
              <a:fillRect/>
            </a:stretch>
          </p:blipFill>
          <p:spPr>
            <a:xfrm>
              <a:off x="0" y="1600200"/>
              <a:ext cx="9144000" cy="5257800"/>
            </a:xfrm>
            <a:prstGeom prst="rect">
              <a:avLst/>
            </a:prstGeom>
          </p:spPr>
        </p:pic>
        <p:pic>
          <p:nvPicPr>
            <p:cNvPr id="10" name="Picture 9" descr="Overlay-HorizontalBridge.jpg"/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0" y="1372650"/>
              <a:ext cx="9144000" cy="267891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92162" y="1774825"/>
            <a:ext cx="3566160" cy="4303713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 marL="2055813" indent="-344488">
              <a:defRPr sz="1800"/>
            </a:lvl7pPr>
            <a:lvl8pPr marL="2055813" indent="-344488">
              <a:defRPr sz="1800"/>
            </a:lvl8pPr>
            <a:lvl9pPr marL="2055813" indent="-344488">
              <a:defRPr sz="18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66534" y="1774825"/>
            <a:ext cx="3566160" cy="4303713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 marL="2055813" indent="-344488">
              <a:defRPr sz="1800"/>
            </a:lvl7pPr>
            <a:lvl8pPr marL="2055813" indent="-344488">
              <a:defRPr sz="1800"/>
            </a:lvl8pPr>
            <a:lvl9pPr marL="2055813" indent="-344488">
              <a:defRPr sz="18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B9B92-F430-E549-A0EF-560D383DA904}" type="datetimeFigureOut">
              <a:rPr lang="en-US" smtClean="0"/>
              <a:t>12-03-21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79FC7E-B7FC-FA47-8689-83389C87437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0" y="1372650"/>
            <a:ext cx="9144000" cy="5485350"/>
            <a:chOff x="0" y="1372650"/>
            <a:chExt cx="9144000" cy="5485350"/>
          </a:xfrm>
        </p:grpSpPr>
        <p:pic>
          <p:nvPicPr>
            <p:cNvPr id="11" name="Picture 10" descr="Overlay-Blank.jpg"/>
            <p:cNvPicPr>
              <a:picLocks noChangeAspect="1"/>
            </p:cNvPicPr>
            <p:nvPr userDrawn="1"/>
          </p:nvPicPr>
          <p:blipFill>
            <a:blip r:embed="rId2"/>
            <a:srcRect t="23333"/>
            <a:stretch>
              <a:fillRect/>
            </a:stretch>
          </p:blipFill>
          <p:spPr>
            <a:xfrm>
              <a:off x="0" y="1600200"/>
              <a:ext cx="9144000" cy="5257800"/>
            </a:xfrm>
            <a:prstGeom prst="rect">
              <a:avLst/>
            </a:prstGeom>
          </p:spPr>
        </p:pic>
        <p:pic>
          <p:nvPicPr>
            <p:cNvPr id="12" name="Picture 11" descr="Overlay-HorizontalBridge.jpg"/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0" y="1372650"/>
              <a:ext cx="9144000" cy="267891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CA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77240" y="1879320"/>
            <a:ext cx="3566160" cy="639762"/>
          </a:xfrm>
        </p:spPr>
        <p:txBody>
          <a:bodyPr anchor="b" anchorCtr="0">
            <a:noAutofit/>
          </a:bodyPr>
          <a:lstStyle>
            <a:lvl1pPr marL="0" indent="0" algn="ctr">
              <a:spcBef>
                <a:spcPts val="0"/>
              </a:spcBef>
              <a:buNone/>
              <a:defRPr sz="2800" b="0">
                <a:solidFill>
                  <a:schemeClr val="tx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77240" y="2590799"/>
            <a:ext cx="3566160" cy="3487739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055813" indent="-344488">
              <a:defRPr sz="1800"/>
            </a:lvl6pPr>
            <a:lvl7pPr marL="2055813" indent="-344488">
              <a:defRPr sz="1800"/>
            </a:lvl7pPr>
            <a:lvl8pPr marL="2055813" indent="-344488">
              <a:defRPr sz="1800"/>
            </a:lvl8pPr>
            <a:lvl9pPr marL="2055813" indent="-344488">
              <a:defRPr sz="18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66048" y="1879320"/>
            <a:ext cx="3566160" cy="639762"/>
          </a:xfrm>
        </p:spPr>
        <p:txBody>
          <a:bodyPr anchor="b" anchorCtr="0">
            <a:noAutofit/>
          </a:bodyPr>
          <a:lstStyle>
            <a:lvl1pPr marL="0" indent="0" algn="ctr">
              <a:spcBef>
                <a:spcPts val="0"/>
              </a:spcBef>
              <a:buNone/>
              <a:defRPr sz="2800" b="0">
                <a:solidFill>
                  <a:schemeClr val="tx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66048" y="2590799"/>
            <a:ext cx="3566160" cy="3487739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055813" indent="-344488">
              <a:defRPr sz="1800"/>
            </a:lvl6pPr>
            <a:lvl7pPr marL="2055813" indent="-344488">
              <a:defRPr sz="1800"/>
            </a:lvl7pPr>
            <a:lvl8pPr marL="2055813" indent="-344488">
              <a:defRPr sz="1800"/>
            </a:lvl8pPr>
            <a:lvl9pPr marL="2055813" indent="-344488">
              <a:defRPr sz="18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B9B92-F430-E549-A0EF-560D383DA904}" type="datetimeFigureOut">
              <a:rPr lang="en-US" smtClean="0"/>
              <a:t>12-03-21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79FC7E-B7FC-FA47-8689-83389C87437F}" type="slidenum">
              <a:rPr lang="en-US" smtClean="0"/>
              <a:t>‹#›</a:t>
            </a:fld>
            <a:endParaRPr lang="en-US"/>
          </a:p>
        </p:txBody>
      </p:sp>
      <p:pic>
        <p:nvPicPr>
          <p:cNvPr id="14" name="Picture 13" descr="Overlay-HorizontalBridge.jpg"/>
          <p:cNvPicPr>
            <a:picLocks noChangeAspect="1"/>
          </p:cNvPicPr>
          <p:nvPr/>
        </p:nvPicPr>
        <p:blipFill>
          <a:blip r:embed="rId3"/>
          <a:srcRect t="23425" r="61031" b="39764"/>
          <a:stretch>
            <a:fillRect/>
          </a:stretch>
        </p:blipFill>
        <p:spPr>
          <a:xfrm>
            <a:off x="4766048" y="2460812"/>
            <a:ext cx="3563348" cy="98613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</p:spPr>
      </p:pic>
      <p:pic>
        <p:nvPicPr>
          <p:cNvPr id="15" name="Picture 14" descr="Overlay-HorizontalBridge.jpg"/>
          <p:cNvPicPr>
            <a:picLocks noChangeAspect="1"/>
          </p:cNvPicPr>
          <p:nvPr/>
        </p:nvPicPr>
        <p:blipFill>
          <a:blip r:embed="rId3"/>
          <a:srcRect t="23425" r="61031" b="39764"/>
          <a:stretch>
            <a:fillRect/>
          </a:stretch>
        </p:blipFill>
        <p:spPr>
          <a:xfrm>
            <a:off x="780052" y="2460812"/>
            <a:ext cx="3563348" cy="98613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0" y="1372650"/>
            <a:ext cx="9144000" cy="5485350"/>
            <a:chOff x="0" y="1372650"/>
            <a:chExt cx="9144000" cy="5485350"/>
          </a:xfrm>
        </p:grpSpPr>
        <p:pic>
          <p:nvPicPr>
            <p:cNvPr id="7" name="Picture 6" descr="Overlay-Blank.jpg"/>
            <p:cNvPicPr>
              <a:picLocks noChangeAspect="1"/>
            </p:cNvPicPr>
            <p:nvPr userDrawn="1"/>
          </p:nvPicPr>
          <p:blipFill>
            <a:blip r:embed="rId2"/>
            <a:srcRect t="23333"/>
            <a:stretch>
              <a:fillRect/>
            </a:stretch>
          </p:blipFill>
          <p:spPr>
            <a:xfrm>
              <a:off x="0" y="1600200"/>
              <a:ext cx="9144000" cy="5257800"/>
            </a:xfrm>
            <a:prstGeom prst="rect">
              <a:avLst/>
            </a:prstGeom>
          </p:spPr>
        </p:pic>
        <p:pic>
          <p:nvPicPr>
            <p:cNvPr id="8" name="Picture 7" descr="Overlay-HorizontalBridge.jpg"/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0" y="1372650"/>
              <a:ext cx="9144000" cy="267891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B9B92-F430-E549-A0EF-560D383DA904}" type="datetimeFigureOut">
              <a:rPr lang="en-US" smtClean="0"/>
              <a:t>12-03-21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79FC7E-B7FC-FA47-8689-83389C87437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Overlay-Blank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B9B92-F430-E549-A0EF-560D383DA904}" type="datetimeFigureOut">
              <a:rPr lang="en-US" smtClean="0"/>
              <a:t>12-03-21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79FC7E-B7FC-FA47-8689-83389C87437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1"/>
          <p:cNvGrpSpPr/>
          <p:nvPr/>
        </p:nvGrpSpPr>
        <p:grpSpPr>
          <a:xfrm>
            <a:off x="4267200" y="0"/>
            <a:ext cx="4876800" cy="6858000"/>
            <a:chOff x="4267200" y="0"/>
            <a:chExt cx="4876800" cy="6858000"/>
          </a:xfrm>
        </p:grpSpPr>
        <p:pic>
          <p:nvPicPr>
            <p:cNvPr id="9" name="Picture 8" descr="Overlay-Blank.jpg"/>
            <p:cNvPicPr>
              <a:picLocks noChangeAspect="1"/>
            </p:cNvPicPr>
            <p:nvPr userDrawn="1"/>
          </p:nvPicPr>
          <p:blipFill>
            <a:blip r:embed="rId2"/>
            <a:srcRect l="4302" r="46875"/>
            <a:stretch>
              <a:fillRect/>
            </a:stretch>
          </p:blipFill>
          <p:spPr>
            <a:xfrm>
              <a:off x="4495800" y="0"/>
              <a:ext cx="4648200" cy="6858000"/>
            </a:xfrm>
            <a:prstGeom prst="rect">
              <a:avLst/>
            </a:prstGeom>
          </p:spPr>
        </p:pic>
        <p:pic>
          <p:nvPicPr>
            <p:cNvPr id="10" name="Picture 9" descr="Overlay-VerticalBridge.jpg"/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 flipH="1">
              <a:off x="4267200" y="0"/>
              <a:ext cx="267891" cy="6858000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609600"/>
            <a:ext cx="3612776" cy="1537447"/>
          </a:xfrm>
        </p:spPr>
        <p:txBody>
          <a:bodyPr anchor="b"/>
          <a:lstStyle>
            <a:lvl1pPr algn="ctr">
              <a:lnSpc>
                <a:spcPct val="100000"/>
              </a:lnSpc>
              <a:defRPr sz="3600" b="0"/>
            </a:lvl1pPr>
          </a:lstStyle>
          <a:p>
            <a:r>
              <a:rPr lang="en-CA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85859" y="381001"/>
            <a:ext cx="3813174" cy="5697537"/>
          </a:xfrm>
        </p:spPr>
        <p:txBody>
          <a:bodyPr>
            <a:normAutofit/>
          </a:bodyPr>
          <a:lstStyle>
            <a:lvl1pPr>
              <a:defRPr sz="2400" b="0"/>
            </a:lvl1pPr>
            <a:lvl2pPr>
              <a:defRPr sz="2200" b="0"/>
            </a:lvl2pPr>
            <a:lvl3pPr>
              <a:defRPr sz="2000" b="0"/>
            </a:lvl3pPr>
            <a:lvl4pPr>
              <a:defRPr sz="1800" b="0"/>
            </a:lvl4pPr>
            <a:lvl5pPr>
              <a:defRPr sz="1800" b="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1000" y="2209801"/>
            <a:ext cx="3612776" cy="3200400"/>
          </a:xfrm>
        </p:spPr>
        <p:txBody>
          <a:bodyPr>
            <a:normAutofit/>
          </a:bodyPr>
          <a:lstStyle>
            <a:lvl1pPr marL="0" indent="0" algn="ctr">
              <a:spcBef>
                <a:spcPts val="600"/>
              </a:spcBef>
              <a:buNone/>
              <a:defRPr sz="1800" b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B9B92-F430-E549-A0EF-560D383DA904}" type="datetimeFigureOut">
              <a:rPr lang="en-US" smtClean="0"/>
              <a:t>12-03-21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4267200" y="6356350"/>
            <a:ext cx="609600" cy="365125"/>
          </a:xfrm>
        </p:spPr>
        <p:txBody>
          <a:bodyPr/>
          <a:lstStyle>
            <a:lvl1pPr algn="ctr">
              <a:defRPr>
                <a:solidFill>
                  <a:schemeClr val="tx2">
                    <a:lumMod val="40000"/>
                    <a:lumOff val="60000"/>
                  </a:schemeClr>
                </a:solidFill>
              </a:defRPr>
            </a:lvl1pPr>
          </a:lstStyle>
          <a:p>
            <a:fld id="{BB79FC7E-B7FC-FA47-8689-83389C87437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92162" y="40341"/>
            <a:ext cx="7570787" cy="141194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CA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92162" y="1761565"/>
            <a:ext cx="7570787" cy="42896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651812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2">
                    <a:lumMod val="40000"/>
                    <a:lumOff val="60000"/>
                  </a:schemeClr>
                </a:solidFill>
              </a:defRPr>
            </a:lvl1pPr>
          </a:lstStyle>
          <a:p>
            <a:fld id="{C76B9B92-F430-E549-A0EF-560D383DA904}" type="datetimeFigureOut">
              <a:rPr lang="en-US" smtClean="0"/>
              <a:t>12-03-21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267200" y="6356350"/>
            <a:ext cx="609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2">
                    <a:lumMod val="40000"/>
                    <a:lumOff val="60000"/>
                  </a:schemeClr>
                </a:solidFill>
              </a:defRPr>
            </a:lvl1pPr>
          </a:lstStyle>
          <a:p>
            <a:fld id="{BB79FC7E-B7FC-FA47-8689-83389C87437F}" type="slidenum">
              <a:rPr lang="en-US" smtClean="0"/>
              <a:t>‹#›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72035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tx2">
                    <a:lumMod val="40000"/>
                    <a:lumOff val="60000"/>
                  </a:schemeClr>
                </a:solidFill>
              </a:defRPr>
            </a:lvl1pPr>
          </a:lstStyle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</p:sldLayoutIdLst>
  <p:txStyles>
    <p:titleStyle>
      <a:lvl1pPr algn="ctr" defTabSz="914400" rtl="0" eaLnBrk="1" latinLnBrk="0" hangingPunct="1">
        <a:lnSpc>
          <a:spcPts val="6000"/>
        </a:lnSpc>
        <a:spcBef>
          <a:spcPct val="0"/>
        </a:spcBef>
        <a:buNone/>
        <a:defRPr sz="5400" kern="1200">
          <a:solidFill>
            <a:schemeClr val="tx2"/>
          </a:solidFill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2400"/>
        </a:spcBef>
        <a:buClr>
          <a:schemeClr val="accent1">
            <a:lumMod val="60000"/>
            <a:lumOff val="40000"/>
          </a:schemeClr>
        </a:buClr>
        <a:buFont typeface="Candara" pitchFamily="34" charset="0"/>
        <a:buChar char="•"/>
        <a:defRPr sz="2800" kern="1200">
          <a:solidFill>
            <a:schemeClr val="tx2"/>
          </a:solidFill>
          <a:latin typeface="+mn-lt"/>
          <a:ea typeface="+mn-ea"/>
          <a:cs typeface="+mn-cs"/>
        </a:defRPr>
      </a:lvl1pPr>
      <a:lvl2pPr marL="685800" indent="-336550" algn="l" defTabSz="914400" rtl="0" eaLnBrk="1" latinLnBrk="0" hangingPunct="1">
        <a:spcBef>
          <a:spcPts val="600"/>
        </a:spcBef>
        <a:buClr>
          <a:schemeClr val="tx2"/>
        </a:buClr>
        <a:buFont typeface="Candara" pitchFamily="34" charset="0"/>
        <a:buChar char="•"/>
        <a:defRPr sz="2600" kern="1200">
          <a:solidFill>
            <a:schemeClr val="tx2"/>
          </a:solidFill>
          <a:latin typeface="+mn-lt"/>
          <a:ea typeface="+mn-ea"/>
          <a:cs typeface="+mn-cs"/>
        </a:defRPr>
      </a:lvl2pPr>
      <a:lvl3pPr marL="1035050" indent="-349250" algn="l" defTabSz="914400" rtl="0" eaLnBrk="1" latinLnBrk="0" hangingPunct="1">
        <a:spcBef>
          <a:spcPts val="600"/>
        </a:spcBef>
        <a:buClr>
          <a:schemeClr val="accent1">
            <a:lumMod val="60000"/>
            <a:lumOff val="40000"/>
          </a:schemeClr>
        </a:buClr>
        <a:buFont typeface="Candara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371600" indent="-336550" algn="l" defTabSz="914400" rtl="0" eaLnBrk="1" latinLnBrk="0" hangingPunct="1">
        <a:spcBef>
          <a:spcPts val="600"/>
        </a:spcBef>
        <a:buClr>
          <a:schemeClr val="tx2"/>
        </a:buClr>
        <a:buFont typeface="Candara" pitchFamily="34" charset="0"/>
        <a:buChar char="•"/>
        <a:defRPr sz="2200" kern="1200">
          <a:solidFill>
            <a:schemeClr val="tx2"/>
          </a:solidFill>
          <a:latin typeface="+mn-lt"/>
          <a:ea typeface="+mn-ea"/>
          <a:cs typeface="+mn-cs"/>
        </a:defRPr>
      </a:lvl4pPr>
      <a:lvl5pPr marL="1720850" indent="-349250" algn="l" defTabSz="914400" rtl="0" eaLnBrk="1" latinLnBrk="0" hangingPunct="1">
        <a:spcBef>
          <a:spcPts val="600"/>
        </a:spcBef>
        <a:buClr>
          <a:schemeClr val="accent1">
            <a:lumMod val="60000"/>
            <a:lumOff val="40000"/>
          </a:schemeClr>
        </a:buClr>
        <a:buFont typeface="Candara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5pPr>
      <a:lvl6pPr marL="2055813" indent="-344488" algn="l" defTabSz="914400" rtl="0" eaLnBrk="1" latinLnBrk="0" hangingPunct="1">
        <a:spcBef>
          <a:spcPct val="20000"/>
        </a:spcBef>
        <a:buFont typeface="Arial" pitchFamily="34" charset="0"/>
        <a:buChar char="•"/>
        <a:defRPr lang="en-US" sz="2000" kern="1200" dirty="0" smtClean="0">
          <a:solidFill>
            <a:schemeClr val="tx2"/>
          </a:solidFill>
          <a:latin typeface="+mn-lt"/>
          <a:ea typeface="+mn-ea"/>
          <a:cs typeface="+mn-cs"/>
        </a:defRPr>
      </a:lvl6pPr>
      <a:lvl7pPr marL="2398713" indent="-344488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Font typeface="Arial" pitchFamily="34" charset="0"/>
        <a:buChar char="•"/>
        <a:defRPr lang="en-US" sz="2000" kern="1200" dirty="0" smtClean="0">
          <a:solidFill>
            <a:schemeClr val="tx2"/>
          </a:solidFill>
          <a:latin typeface="+mn-lt"/>
          <a:ea typeface="+mn-ea"/>
          <a:cs typeface="+mn-cs"/>
        </a:defRPr>
      </a:lvl7pPr>
      <a:lvl8pPr marL="2743200" indent="-344488" algn="l" defTabSz="914400" rtl="0" eaLnBrk="1" latinLnBrk="0" hangingPunct="1">
        <a:spcBef>
          <a:spcPct val="20000"/>
        </a:spcBef>
        <a:buFont typeface="Arial" pitchFamily="34" charset="0"/>
        <a:buChar char="•"/>
        <a:defRPr lang="en-US" sz="2000" kern="1200" dirty="0" smtClean="0">
          <a:solidFill>
            <a:schemeClr val="tx2"/>
          </a:solidFill>
          <a:latin typeface="+mn-lt"/>
          <a:ea typeface="+mn-ea"/>
          <a:cs typeface="+mn-cs"/>
        </a:defRPr>
      </a:lvl8pPr>
      <a:lvl9pPr marL="3087688" indent="-344488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Font typeface="Arial" pitchFamily="34" charset="0"/>
        <a:buChar char="•"/>
        <a:defRPr lang="en-US" sz="2000" kern="1200" dirty="0" smtClean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4" Type="http://schemas.openxmlformats.org/officeDocument/2006/relationships/image" Target="../media/image16.png"/><Relationship Id="rId5" Type="http://schemas.openxmlformats.org/officeDocument/2006/relationships/image" Target="../media/image17.png"/><Relationship Id="rId6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4" Type="http://schemas.openxmlformats.org/officeDocument/2006/relationships/image" Target="../media/image19.emf"/><Relationship Id="rId5" Type="http://schemas.openxmlformats.org/officeDocument/2006/relationships/oleObject" Target="../embeddings/oleObject2.bin"/><Relationship Id="rId6" Type="http://schemas.openxmlformats.org/officeDocument/2006/relationships/image" Target="../media/image20.emf"/><Relationship Id="rId1" Type="http://schemas.openxmlformats.org/officeDocument/2006/relationships/vmlDrawing" Target="../drawings/vmlDrawing2.vml"/><Relationship Id="rId2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1.docx"/><Relationship Id="rId4" Type="http://schemas.openxmlformats.org/officeDocument/2006/relationships/image" Target="../media/image10.png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png"/><Relationship Id="rId3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.png"/><Relationship Id="rId3" Type="http://schemas.openxmlformats.org/officeDocument/2006/relationships/image" Target="../media/image2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4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7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2.docx"/><Relationship Id="rId4" Type="http://schemas.openxmlformats.org/officeDocument/2006/relationships/image" Target="../media/image10.png"/><Relationship Id="rId1" Type="http://schemas.openxmlformats.org/officeDocument/2006/relationships/vmlDrawing" Target="../drawings/vmlDrawing3.vml"/><Relationship Id="rId2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4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3.docx"/><Relationship Id="rId4" Type="http://schemas.openxmlformats.org/officeDocument/2006/relationships/image" Target="../media/image30.png"/><Relationship Id="rId1" Type="http://schemas.openxmlformats.org/officeDocument/2006/relationships/vmlDrawing" Target="../drawings/vmlDrawing4.vml"/><Relationship Id="rId2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4.docx"/><Relationship Id="rId4" Type="http://schemas.openxmlformats.org/officeDocument/2006/relationships/image" Target="../media/image30.png"/><Relationship Id="rId1" Type="http://schemas.openxmlformats.org/officeDocument/2006/relationships/vmlDrawing" Target="../drawings/vmlDrawing5.vml"/><Relationship Id="rId2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5.docx"/><Relationship Id="rId4" Type="http://schemas.openxmlformats.org/officeDocument/2006/relationships/image" Target="../media/image31.png"/><Relationship Id="rId5" Type="http://schemas.openxmlformats.org/officeDocument/2006/relationships/package" Target="../embeddings/Microsoft_Word_Document6.docx"/><Relationship Id="rId6" Type="http://schemas.openxmlformats.org/officeDocument/2006/relationships/image" Target="../media/image30.png"/><Relationship Id="rId1" Type="http://schemas.openxmlformats.org/officeDocument/2006/relationships/vmlDrawing" Target="../drawings/vmlDrawing6.vml"/><Relationship Id="rId2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7.docx"/><Relationship Id="rId4" Type="http://schemas.openxmlformats.org/officeDocument/2006/relationships/image" Target="../media/image30.png"/><Relationship Id="rId1" Type="http://schemas.openxmlformats.org/officeDocument/2006/relationships/vmlDrawing" Target="../drawings/vmlDrawing7.vml"/><Relationship Id="rId2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8.docx"/><Relationship Id="rId4" Type="http://schemas.openxmlformats.org/officeDocument/2006/relationships/image" Target="../media/image30.png"/><Relationship Id="rId5" Type="http://schemas.openxmlformats.org/officeDocument/2006/relationships/package" Target="../embeddings/Microsoft_Word_Document9.docx"/><Relationship Id="rId6" Type="http://schemas.openxmlformats.org/officeDocument/2006/relationships/image" Target="../media/image31.png"/><Relationship Id="rId1" Type="http://schemas.openxmlformats.org/officeDocument/2006/relationships/vmlDrawing" Target="../drawings/vmlDrawing8.vml"/><Relationship Id="rId2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10.docx"/><Relationship Id="rId4" Type="http://schemas.openxmlformats.org/officeDocument/2006/relationships/image" Target="../media/image32.emf"/><Relationship Id="rId5" Type="http://schemas.openxmlformats.org/officeDocument/2006/relationships/package" Target="../embeddings/Microsoft_Word_Document11.docx"/><Relationship Id="rId6" Type="http://schemas.openxmlformats.org/officeDocument/2006/relationships/image" Target="../media/image31.png"/><Relationship Id="rId1" Type="http://schemas.openxmlformats.org/officeDocument/2006/relationships/vmlDrawing" Target="../drawings/vmlDrawing9.vml"/><Relationship Id="rId2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12.docx"/><Relationship Id="rId4" Type="http://schemas.openxmlformats.org/officeDocument/2006/relationships/image" Target="../media/image32.emf"/><Relationship Id="rId1" Type="http://schemas.openxmlformats.org/officeDocument/2006/relationships/vmlDrawing" Target="../drawings/vmlDrawing10.vml"/><Relationship Id="rId2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13.docx"/><Relationship Id="rId4" Type="http://schemas.openxmlformats.org/officeDocument/2006/relationships/image" Target="../media/image33.emf"/><Relationship Id="rId5" Type="http://schemas.openxmlformats.org/officeDocument/2006/relationships/package" Target="../embeddings/Microsoft_Word_Document14.docx"/><Relationship Id="rId6" Type="http://schemas.openxmlformats.org/officeDocument/2006/relationships/image" Target="../media/image31.png"/><Relationship Id="rId1" Type="http://schemas.openxmlformats.org/officeDocument/2006/relationships/vmlDrawing" Target="../drawings/vmlDrawing11.vml"/><Relationship Id="rId2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15.docx"/><Relationship Id="rId4" Type="http://schemas.openxmlformats.org/officeDocument/2006/relationships/image" Target="../media/image34.emf"/><Relationship Id="rId1" Type="http://schemas.openxmlformats.org/officeDocument/2006/relationships/vmlDrawing" Target="../drawings/vmlDrawing12.vml"/><Relationship Id="rId2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16.docx"/><Relationship Id="rId4" Type="http://schemas.openxmlformats.org/officeDocument/2006/relationships/image" Target="../media/image31.png"/><Relationship Id="rId1" Type="http://schemas.openxmlformats.org/officeDocument/2006/relationships/vmlDrawing" Target="../drawings/vmlDrawing13.vml"/><Relationship Id="rId2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17.docx"/><Relationship Id="rId4" Type="http://schemas.openxmlformats.org/officeDocument/2006/relationships/image" Target="../media/image35.emf"/><Relationship Id="rId5" Type="http://schemas.openxmlformats.org/officeDocument/2006/relationships/package" Target="../embeddings/Microsoft_Word_Document18.docx"/><Relationship Id="rId6" Type="http://schemas.openxmlformats.org/officeDocument/2006/relationships/image" Target="../media/image31.png"/><Relationship Id="rId1" Type="http://schemas.openxmlformats.org/officeDocument/2006/relationships/vmlDrawing" Target="../drawings/vmlDrawing14.vml"/><Relationship Id="rId2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19.docx"/><Relationship Id="rId4" Type="http://schemas.openxmlformats.org/officeDocument/2006/relationships/image" Target="../media/image35.emf"/><Relationship Id="rId1" Type="http://schemas.openxmlformats.org/officeDocument/2006/relationships/vmlDrawing" Target="../drawings/vmlDrawing15.vml"/><Relationship Id="rId2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20.docx"/><Relationship Id="rId4" Type="http://schemas.openxmlformats.org/officeDocument/2006/relationships/image" Target="../media/image10.png"/><Relationship Id="rId1" Type="http://schemas.openxmlformats.org/officeDocument/2006/relationships/vmlDrawing" Target="../drawings/vmlDrawing16.vml"/><Relationship Id="rId2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21.docx"/><Relationship Id="rId4" Type="http://schemas.openxmlformats.org/officeDocument/2006/relationships/image" Target="../media/image36.png"/><Relationship Id="rId1" Type="http://schemas.openxmlformats.org/officeDocument/2006/relationships/vmlDrawing" Target="../drawings/vmlDrawing17.vml"/><Relationship Id="rId2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4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7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4" Type="http://schemas.openxmlformats.org/officeDocument/2006/relationships/image" Target="../media/image42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0.png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>
                <a:latin typeface="+mn-lt"/>
              </a:rPr>
              <a:t>Chemical Kinetics</a:t>
            </a:r>
            <a:endParaRPr lang="en-US" dirty="0">
              <a:latin typeface="+mn-lt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SCH4U: Grade 12 Chemistry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25150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2162" y="152403"/>
            <a:ext cx="7570787" cy="1147482"/>
          </a:xfrm>
        </p:spPr>
        <p:txBody>
          <a:bodyPr/>
          <a:lstStyle/>
          <a:p>
            <a:r>
              <a:rPr lang="en-US" dirty="0" smtClean="0"/>
              <a:t>Sample problem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792161" y="1761565"/>
            <a:ext cx="7979305" cy="487630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/>
              <a:t>	N</a:t>
            </a:r>
            <a:r>
              <a:rPr lang="en-US" baseline="-25000" dirty="0" smtClean="0"/>
              <a:t>2</a:t>
            </a:r>
            <a:r>
              <a:rPr lang="en-US" dirty="0" smtClean="0"/>
              <a:t> </a:t>
            </a:r>
            <a:r>
              <a:rPr lang="en-US" dirty="0"/>
              <a:t>(g) + 3H</a:t>
            </a:r>
            <a:r>
              <a:rPr lang="en-US" baseline="-25000" dirty="0"/>
              <a:t>2</a:t>
            </a:r>
            <a:r>
              <a:rPr lang="en-US" dirty="0"/>
              <a:t> (g) </a:t>
            </a:r>
            <a:r>
              <a:rPr lang="en-US" dirty="0">
                <a:sym typeface="Wingdings"/>
              </a:rPr>
              <a:t></a:t>
            </a:r>
            <a:r>
              <a:rPr lang="en-US" dirty="0"/>
              <a:t> 2NH</a:t>
            </a:r>
            <a:r>
              <a:rPr lang="en-US" baseline="-25000" dirty="0"/>
              <a:t>3</a:t>
            </a:r>
            <a:r>
              <a:rPr lang="en-US" dirty="0"/>
              <a:t>(g</a:t>
            </a:r>
            <a:r>
              <a:rPr lang="en-US" dirty="0" smtClean="0"/>
              <a:t>)</a:t>
            </a:r>
          </a:p>
          <a:p>
            <a:r>
              <a:rPr lang="en-US" dirty="0" smtClean="0"/>
              <a:t>What </a:t>
            </a:r>
            <a:r>
              <a:rPr lang="en-US" dirty="0"/>
              <a:t>is the average rate of production of ammonia for the </a:t>
            </a:r>
            <a:r>
              <a:rPr lang="en-US" dirty="0" smtClean="0"/>
              <a:t>system if the concentration is 3.5mol/L after 1.0min </a:t>
            </a:r>
            <a:r>
              <a:rPr lang="en-US" dirty="0"/>
              <a:t>and 6.2mol/L after 4.0 </a:t>
            </a:r>
            <a:r>
              <a:rPr lang="en-US" dirty="0" smtClean="0"/>
              <a:t>min?</a:t>
            </a:r>
          </a:p>
          <a:p>
            <a:endParaRPr lang="en-US" b="1" dirty="0" smtClean="0"/>
          </a:p>
        </p:txBody>
      </p:sp>
    </p:spTree>
    <p:extLst>
      <p:ext uri="{BB962C8B-B14F-4D97-AF65-F5344CB8AC3E}">
        <p14:creationId xmlns:p14="http://schemas.microsoft.com/office/powerpoint/2010/main" val="57706723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2162" y="152403"/>
            <a:ext cx="7570787" cy="1147482"/>
          </a:xfrm>
        </p:spPr>
        <p:txBody>
          <a:bodyPr/>
          <a:lstStyle/>
          <a:p>
            <a:r>
              <a:rPr lang="en-US" dirty="0" smtClean="0"/>
              <a:t>Sample problem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792161" y="1761565"/>
            <a:ext cx="7979305" cy="487630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/>
              <a:t>	N</a:t>
            </a:r>
            <a:r>
              <a:rPr lang="en-US" baseline="-25000" dirty="0" smtClean="0"/>
              <a:t>2</a:t>
            </a:r>
            <a:r>
              <a:rPr lang="en-US" dirty="0" smtClean="0"/>
              <a:t> </a:t>
            </a:r>
            <a:r>
              <a:rPr lang="en-US" dirty="0"/>
              <a:t>(g) + 3H</a:t>
            </a:r>
            <a:r>
              <a:rPr lang="en-US" baseline="-25000" dirty="0"/>
              <a:t>2</a:t>
            </a:r>
            <a:r>
              <a:rPr lang="en-US" dirty="0"/>
              <a:t> (g) </a:t>
            </a:r>
            <a:r>
              <a:rPr lang="en-US" dirty="0">
                <a:sym typeface="Wingdings"/>
              </a:rPr>
              <a:t></a:t>
            </a:r>
            <a:r>
              <a:rPr lang="en-US" dirty="0"/>
              <a:t> 2NH</a:t>
            </a:r>
            <a:r>
              <a:rPr lang="en-US" baseline="-25000" dirty="0"/>
              <a:t>3</a:t>
            </a:r>
            <a:r>
              <a:rPr lang="en-US" dirty="0"/>
              <a:t>(g</a:t>
            </a:r>
            <a:r>
              <a:rPr lang="en-US" dirty="0" smtClean="0"/>
              <a:t>)</a:t>
            </a:r>
          </a:p>
          <a:p>
            <a:r>
              <a:rPr lang="en-US" dirty="0" smtClean="0"/>
              <a:t>What </a:t>
            </a:r>
            <a:r>
              <a:rPr lang="en-US" dirty="0"/>
              <a:t>is the average rate of production of ammonia for the </a:t>
            </a:r>
            <a:r>
              <a:rPr lang="en-US" dirty="0" smtClean="0"/>
              <a:t>system if the concentration is 3.5mol/L after 1.0min </a:t>
            </a:r>
            <a:r>
              <a:rPr lang="en-US" dirty="0"/>
              <a:t>and 6.2mol/L after 4.0 </a:t>
            </a:r>
            <a:r>
              <a:rPr lang="en-US" dirty="0" smtClean="0"/>
              <a:t>min?</a:t>
            </a:r>
          </a:p>
          <a:p>
            <a:r>
              <a:rPr lang="en-US" b="1" dirty="0" smtClean="0"/>
              <a:t>ANSWER: 0.9mol/(L*min)</a:t>
            </a:r>
          </a:p>
          <a:p>
            <a:endParaRPr lang="en-US" b="1" dirty="0" smtClean="0"/>
          </a:p>
        </p:txBody>
      </p:sp>
    </p:spTree>
    <p:extLst>
      <p:ext uri="{BB962C8B-B14F-4D97-AF65-F5344CB8AC3E}">
        <p14:creationId xmlns:p14="http://schemas.microsoft.com/office/powerpoint/2010/main" val="94490415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2162" y="152403"/>
            <a:ext cx="7570787" cy="1147482"/>
          </a:xfrm>
        </p:spPr>
        <p:txBody>
          <a:bodyPr/>
          <a:lstStyle/>
          <a:p>
            <a:r>
              <a:rPr lang="en-US" dirty="0" smtClean="0"/>
              <a:t>Measuring reaction rates Graphically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792161" y="1761565"/>
            <a:ext cx="7979305" cy="4876302"/>
          </a:xfrm>
        </p:spPr>
        <p:txBody>
          <a:bodyPr>
            <a:normAutofit/>
          </a:bodyPr>
          <a:lstStyle/>
          <a:p>
            <a:r>
              <a:rPr lang="en-US" b="1" dirty="0" smtClean="0"/>
              <a:t>Average rate of reaction </a:t>
            </a:r>
            <a:r>
              <a:rPr lang="en-US" b="1" dirty="0" smtClean="0">
                <a:sym typeface="Wingdings"/>
              </a:rPr>
              <a:t> </a:t>
            </a:r>
            <a:r>
              <a:rPr lang="en-US" dirty="0" smtClean="0">
                <a:sym typeface="Wingdings"/>
              </a:rPr>
              <a:t>take the slope of the secant of the line</a:t>
            </a:r>
          </a:p>
          <a:p>
            <a:r>
              <a:rPr lang="en-US" b="1" dirty="0" smtClean="0">
                <a:sym typeface="Wingdings"/>
              </a:rPr>
              <a:t>Instantaneous rate of reaction  </a:t>
            </a:r>
            <a:r>
              <a:rPr lang="en-US" dirty="0" smtClean="0">
                <a:sym typeface="Wingdings"/>
              </a:rPr>
              <a:t>take the slope of the tangent of the line</a:t>
            </a:r>
            <a:endParaRPr lang="en-US" b="1" dirty="0" smtClean="0"/>
          </a:p>
        </p:txBody>
      </p:sp>
    </p:spTree>
    <p:extLst>
      <p:ext uri="{BB962C8B-B14F-4D97-AF65-F5344CB8AC3E}">
        <p14:creationId xmlns:p14="http://schemas.microsoft.com/office/powerpoint/2010/main" val="222542205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2162" y="152403"/>
            <a:ext cx="7570787" cy="1147482"/>
          </a:xfrm>
        </p:spPr>
        <p:txBody>
          <a:bodyPr/>
          <a:lstStyle/>
          <a:p>
            <a:r>
              <a:rPr lang="en-US" dirty="0" smtClean="0"/>
              <a:t>Measuring reaction rates Graphically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792161" y="1761565"/>
            <a:ext cx="7979305" cy="4876302"/>
          </a:xfrm>
        </p:spPr>
        <p:txBody>
          <a:bodyPr>
            <a:normAutofit/>
          </a:bodyPr>
          <a:lstStyle/>
          <a:p>
            <a:r>
              <a:rPr lang="en-US" b="1" dirty="0" smtClean="0"/>
              <a:t>Average rate of reaction </a:t>
            </a:r>
            <a:r>
              <a:rPr lang="en-US" b="1" dirty="0" smtClean="0">
                <a:sym typeface="Wingdings"/>
              </a:rPr>
              <a:t> </a:t>
            </a:r>
            <a:r>
              <a:rPr lang="en-US" dirty="0" smtClean="0">
                <a:sym typeface="Wingdings"/>
              </a:rPr>
              <a:t>take the slope of the secant of the line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763" y="2696395"/>
            <a:ext cx="6654838" cy="3708764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7098658" y="2696395"/>
            <a:ext cx="2045342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000" dirty="0"/>
          </a:p>
          <a:p>
            <a:pPr marL="457200" indent="-457200">
              <a:buAutoNum type="arabicPeriod"/>
            </a:pPr>
            <a:r>
              <a:rPr lang="en-US" sz="2000" dirty="0" smtClean="0"/>
              <a:t>Draw a secant line between two points</a:t>
            </a:r>
          </a:p>
          <a:p>
            <a:pPr marL="457200" indent="-457200">
              <a:buFontTx/>
              <a:buAutoNum type="arabicPeriod"/>
            </a:pPr>
            <a:r>
              <a:rPr lang="en-US" sz="2000" dirty="0" smtClean="0"/>
              <a:t>Calculate the slope</a:t>
            </a:r>
          </a:p>
          <a:p>
            <a:r>
              <a:rPr lang="en-US" sz="2000" dirty="0" smtClean="0"/>
              <a:t>Slope </a:t>
            </a:r>
            <a:r>
              <a:rPr lang="en-US" sz="2000" dirty="0"/>
              <a:t>= Rise/</a:t>
            </a:r>
            <a:r>
              <a:rPr lang="en-US" sz="2000" dirty="0" smtClean="0"/>
              <a:t>Run</a:t>
            </a:r>
          </a:p>
          <a:p>
            <a:r>
              <a:rPr lang="en-US" sz="2000" dirty="0" smtClean="0"/>
              <a:t>= </a:t>
            </a:r>
            <a:r>
              <a:rPr lang="en-US" sz="2000" dirty="0" err="1" smtClean="0"/>
              <a:t>Δconcentration</a:t>
            </a:r>
            <a:r>
              <a:rPr lang="en-US" sz="2000" dirty="0" smtClean="0"/>
              <a:t>/</a:t>
            </a:r>
            <a:r>
              <a:rPr lang="en-US" sz="2000" dirty="0" err="1" smtClean="0"/>
              <a:t>Δ</a:t>
            </a:r>
            <a:r>
              <a:rPr lang="en-US" sz="2000" dirty="0" smtClean="0"/>
              <a:t> time</a:t>
            </a:r>
            <a:endParaRPr lang="en-US" sz="2000" dirty="0"/>
          </a:p>
          <a:p>
            <a:pPr marL="457200" indent="-457200">
              <a:buAutoNum type="arabicPeriod"/>
            </a:pPr>
            <a:endParaRPr lang="en-US" sz="2000" dirty="0" smtClean="0"/>
          </a:p>
          <a:p>
            <a:pPr marL="457200" indent="-457200">
              <a:buAutoNum type="arabicPeriod"/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96062906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2162" y="152403"/>
            <a:ext cx="7570787" cy="1147482"/>
          </a:xfrm>
        </p:spPr>
        <p:txBody>
          <a:bodyPr/>
          <a:lstStyle/>
          <a:p>
            <a:r>
              <a:rPr lang="en-US" dirty="0" smtClean="0"/>
              <a:t>Measuring reaction rates Graphically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792161" y="1761565"/>
            <a:ext cx="7979305" cy="4876302"/>
          </a:xfrm>
        </p:spPr>
        <p:txBody>
          <a:bodyPr>
            <a:normAutofit/>
          </a:bodyPr>
          <a:lstStyle/>
          <a:p>
            <a:r>
              <a:rPr lang="en-US" b="1" dirty="0" smtClean="0">
                <a:sym typeface="Wingdings"/>
              </a:rPr>
              <a:t>Instantaneous rate of reaction  </a:t>
            </a:r>
            <a:r>
              <a:rPr lang="en-US" dirty="0" smtClean="0">
                <a:sym typeface="Wingdings"/>
              </a:rPr>
              <a:t>take the slope of the tangent of the line</a:t>
            </a:r>
            <a:endParaRPr lang="en-US" b="1" dirty="0" smtClean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142" y="2769805"/>
            <a:ext cx="6943193" cy="374224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7098658" y="2696395"/>
            <a:ext cx="2045342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000" dirty="0"/>
          </a:p>
          <a:p>
            <a:pPr marL="457200" indent="-457200">
              <a:buAutoNum type="arabicPeriod"/>
            </a:pPr>
            <a:r>
              <a:rPr lang="en-US" sz="2000" dirty="0" smtClean="0"/>
              <a:t>Draw a tangent line to the graph</a:t>
            </a:r>
          </a:p>
          <a:p>
            <a:pPr marL="457200" indent="-457200">
              <a:buAutoNum type="arabicPeriod"/>
            </a:pPr>
            <a:r>
              <a:rPr lang="en-US" sz="2000" dirty="0" smtClean="0"/>
              <a:t>Calculate the slope of the tangent line</a:t>
            </a:r>
          </a:p>
          <a:p>
            <a:r>
              <a:rPr lang="en-US" sz="2000" dirty="0" smtClean="0"/>
              <a:t>Slope </a:t>
            </a:r>
            <a:r>
              <a:rPr lang="en-US" sz="2000" dirty="0"/>
              <a:t>= Rise/</a:t>
            </a:r>
            <a:r>
              <a:rPr lang="en-US" sz="2000" dirty="0" smtClean="0"/>
              <a:t>Run</a:t>
            </a:r>
          </a:p>
          <a:p>
            <a:r>
              <a:rPr lang="en-US" sz="2000" dirty="0" smtClean="0"/>
              <a:t>= </a:t>
            </a:r>
            <a:r>
              <a:rPr lang="en-US" sz="2000" dirty="0" err="1" smtClean="0"/>
              <a:t>Δconcentration</a:t>
            </a:r>
            <a:r>
              <a:rPr lang="en-US" sz="2000" dirty="0" smtClean="0"/>
              <a:t>/</a:t>
            </a:r>
            <a:r>
              <a:rPr lang="en-US" sz="2000" dirty="0" err="1" smtClean="0"/>
              <a:t>Δ</a:t>
            </a:r>
            <a:r>
              <a:rPr lang="en-US" sz="2000" dirty="0" smtClean="0"/>
              <a:t> time</a:t>
            </a:r>
            <a:endParaRPr lang="en-US" sz="2000" dirty="0"/>
          </a:p>
          <a:p>
            <a:pPr marL="457200" indent="-457200">
              <a:buAutoNum type="arabicPeriod"/>
            </a:pPr>
            <a:endParaRPr lang="en-US" sz="2000" dirty="0" smtClean="0"/>
          </a:p>
          <a:p>
            <a:pPr marL="457200" indent="-457200">
              <a:buAutoNum type="arabicPeriod"/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403430928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2162" y="152403"/>
            <a:ext cx="7570787" cy="1147482"/>
          </a:xfrm>
        </p:spPr>
        <p:txBody>
          <a:bodyPr/>
          <a:lstStyle/>
          <a:p>
            <a:r>
              <a:rPr lang="en-US" dirty="0" smtClean="0"/>
              <a:t>Measuring reaction rates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792161" y="1761565"/>
            <a:ext cx="7979305" cy="4876302"/>
          </a:xfrm>
        </p:spPr>
        <p:txBody>
          <a:bodyPr>
            <a:normAutofit/>
          </a:bodyPr>
          <a:lstStyle/>
          <a:p>
            <a:r>
              <a:rPr lang="en-US" b="1" dirty="0" smtClean="0"/>
              <a:t>What are some factors that we can measure experimentally to determine the rate of reaction ?</a:t>
            </a:r>
          </a:p>
        </p:txBody>
      </p:sp>
    </p:spTree>
    <p:extLst>
      <p:ext uri="{BB962C8B-B14F-4D97-AF65-F5344CB8AC3E}">
        <p14:creationId xmlns:p14="http://schemas.microsoft.com/office/powerpoint/2010/main" val="236049086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2162" y="152403"/>
            <a:ext cx="7570787" cy="1147482"/>
          </a:xfrm>
        </p:spPr>
        <p:txBody>
          <a:bodyPr/>
          <a:lstStyle/>
          <a:p>
            <a:r>
              <a:rPr lang="en-US" dirty="0" smtClean="0"/>
              <a:t>Measuring reaction rates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451377" y="1608916"/>
            <a:ext cx="7979305" cy="4876302"/>
          </a:xfrm>
        </p:spPr>
        <p:txBody>
          <a:bodyPr>
            <a:normAutofit/>
          </a:bodyPr>
          <a:lstStyle/>
          <a:p>
            <a:pPr lvl="1"/>
            <a:r>
              <a:rPr lang="en-US" dirty="0" smtClean="0"/>
              <a:t>Production of a gas</a:t>
            </a:r>
          </a:p>
          <a:p>
            <a:pPr lvl="1"/>
            <a:endParaRPr lang="en-US" dirty="0" smtClean="0"/>
          </a:p>
          <a:p>
            <a:pPr marL="349250" lvl="1" indent="0">
              <a:buNone/>
            </a:pPr>
            <a:endParaRPr lang="en-US" dirty="0" smtClean="0"/>
          </a:p>
          <a:p>
            <a:pPr lvl="1"/>
            <a:r>
              <a:rPr lang="en-US" dirty="0" smtClean="0"/>
              <a:t>Production of ions</a:t>
            </a:r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dirty="0"/>
          </a:p>
          <a:p>
            <a:pPr lvl="1"/>
            <a:r>
              <a:rPr lang="en-US" dirty="0" smtClean="0"/>
              <a:t>Changes in colour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4735" y="1476373"/>
            <a:ext cx="1903698" cy="190369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45647" y="1824157"/>
            <a:ext cx="1430369" cy="143036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81333" y="1656133"/>
            <a:ext cx="1778001" cy="1641232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06333" y="3280432"/>
            <a:ext cx="2074333" cy="155575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106333" y="5021550"/>
            <a:ext cx="1816741" cy="171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967592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2162" y="152403"/>
            <a:ext cx="7570787" cy="1147482"/>
          </a:xfrm>
        </p:spPr>
        <p:txBody>
          <a:bodyPr/>
          <a:lstStyle/>
          <a:p>
            <a:r>
              <a:rPr lang="en-US" dirty="0" smtClean="0"/>
              <a:t>Reaction rates and stoichiometry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CO</a:t>
            </a:r>
            <a:r>
              <a:rPr lang="en-US" baseline="-25000" dirty="0"/>
              <a:t>(g) </a:t>
            </a:r>
            <a:r>
              <a:rPr lang="en-US" dirty="0"/>
              <a:t>+ NO</a:t>
            </a:r>
            <a:r>
              <a:rPr lang="en-US" baseline="-25000" dirty="0"/>
              <a:t>2(g) </a:t>
            </a:r>
            <a:r>
              <a:rPr lang="en-US" dirty="0">
                <a:sym typeface="Symbol"/>
              </a:rPr>
              <a:t></a:t>
            </a:r>
            <a:r>
              <a:rPr lang="en-US" dirty="0"/>
              <a:t> CO</a:t>
            </a:r>
            <a:r>
              <a:rPr lang="en-US" baseline="-25000" dirty="0"/>
              <a:t>2(g) </a:t>
            </a:r>
            <a:r>
              <a:rPr lang="en-US" dirty="0"/>
              <a:t>+ NO</a:t>
            </a:r>
            <a:r>
              <a:rPr lang="en-US" baseline="-25000" dirty="0"/>
              <a:t>(g) </a:t>
            </a:r>
            <a:endParaRPr lang="en-US" baseline="-25000" dirty="0" smtClean="0"/>
          </a:p>
          <a:p>
            <a:pPr marL="0" indent="0">
              <a:buNone/>
            </a:pPr>
            <a:r>
              <a:rPr lang="en-US" b="1" dirty="0" smtClean="0">
                <a:sym typeface="Wingdings"/>
              </a:rPr>
              <a:t>In this reaction, the ratio of </a:t>
            </a:r>
            <a:r>
              <a:rPr lang="en-US" dirty="0" smtClean="0"/>
              <a:t>CO to </a:t>
            </a:r>
            <a:r>
              <a:rPr lang="en-US" dirty="0" smtClean="0">
                <a:sym typeface="Wingdings"/>
              </a:rPr>
              <a:t>NO </a:t>
            </a:r>
            <a:r>
              <a:rPr lang="en-US" b="1" dirty="0" smtClean="0">
                <a:sym typeface="Wingdings"/>
              </a:rPr>
              <a:t>is 1:1</a:t>
            </a:r>
          </a:p>
          <a:p>
            <a:pPr marL="0" indent="0">
              <a:buNone/>
            </a:pPr>
            <a:r>
              <a:rPr lang="en-US" b="1" dirty="0" smtClean="0">
                <a:sym typeface="Wingdings"/>
              </a:rPr>
              <a:t>Therefore, the disappearance of </a:t>
            </a:r>
            <a:r>
              <a:rPr lang="en-US" dirty="0" smtClean="0">
                <a:sym typeface="Wingdings"/>
              </a:rPr>
              <a:t>CO</a:t>
            </a:r>
            <a:r>
              <a:rPr lang="en-US" dirty="0" smtClean="0"/>
              <a:t> </a:t>
            </a:r>
            <a:r>
              <a:rPr lang="en-US" b="1" dirty="0" smtClean="0"/>
              <a:t>is the same as the production of </a:t>
            </a:r>
            <a:r>
              <a:rPr lang="en-US" dirty="0" smtClean="0">
                <a:sym typeface="Wingdings"/>
              </a:rPr>
              <a:t>NO </a:t>
            </a:r>
          </a:p>
          <a:p>
            <a:pPr marL="0" indent="0">
              <a:buNone/>
            </a:pPr>
            <a:r>
              <a:rPr lang="en-US" b="1" dirty="0" smtClean="0">
                <a:sym typeface="Wingdings"/>
              </a:rPr>
              <a:t>Rate = - </a:t>
            </a:r>
            <a:r>
              <a:rPr lang="en-US" b="1" dirty="0" err="1" smtClean="0">
                <a:sym typeface="Wingdings"/>
              </a:rPr>
              <a:t>Δ</a:t>
            </a:r>
            <a:r>
              <a:rPr lang="en-US" b="1" dirty="0" smtClean="0">
                <a:sym typeface="Wingdings"/>
              </a:rPr>
              <a:t> [</a:t>
            </a:r>
            <a:r>
              <a:rPr lang="en-US" dirty="0" smtClean="0"/>
              <a:t>CO</a:t>
            </a:r>
            <a:r>
              <a:rPr lang="en-US" b="1" dirty="0" smtClean="0"/>
              <a:t>]/</a:t>
            </a:r>
            <a:r>
              <a:rPr lang="en-US" b="1" dirty="0" err="1" smtClean="0"/>
              <a:t>Δt</a:t>
            </a:r>
            <a:r>
              <a:rPr lang="en-US" b="1" dirty="0" smtClean="0"/>
              <a:t> 	= + </a:t>
            </a:r>
            <a:r>
              <a:rPr lang="en-US" b="1" dirty="0" err="1" smtClean="0"/>
              <a:t>Δ</a:t>
            </a:r>
            <a:r>
              <a:rPr lang="en-US" b="1" dirty="0" smtClean="0"/>
              <a:t>[</a:t>
            </a:r>
            <a:r>
              <a:rPr lang="en-US" dirty="0" smtClean="0">
                <a:sym typeface="Wingdings"/>
              </a:rPr>
              <a:t>NO]/</a:t>
            </a:r>
            <a:r>
              <a:rPr lang="en-US" b="1" dirty="0" err="1" smtClean="0">
                <a:sym typeface="Wingdings"/>
              </a:rPr>
              <a:t>Δt</a:t>
            </a:r>
            <a:endParaRPr lang="en-US" b="1" dirty="0" smtClean="0">
              <a:sym typeface="Wingdings"/>
            </a:endParaRPr>
          </a:p>
        </p:txBody>
      </p:sp>
    </p:spTree>
    <p:extLst>
      <p:ext uri="{BB962C8B-B14F-4D97-AF65-F5344CB8AC3E}">
        <p14:creationId xmlns:p14="http://schemas.microsoft.com/office/powerpoint/2010/main" val="417592661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2162" y="152403"/>
            <a:ext cx="7570787" cy="1147482"/>
          </a:xfrm>
        </p:spPr>
        <p:txBody>
          <a:bodyPr/>
          <a:lstStyle/>
          <a:p>
            <a:r>
              <a:rPr lang="en-US" dirty="0" smtClean="0"/>
              <a:t>Reaction rates and stoichiometry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0166" y="1761565"/>
            <a:ext cx="8199455" cy="48452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>
                <a:sym typeface="Wingdings"/>
              </a:rPr>
              <a:t>Suppose the ratio is </a:t>
            </a:r>
            <a:r>
              <a:rPr lang="en-US" b="1" dirty="0" smtClean="0">
                <a:sym typeface="Wingdings"/>
              </a:rPr>
              <a:t>NOT </a:t>
            </a:r>
            <a:r>
              <a:rPr lang="en-US" dirty="0" smtClean="0">
                <a:sym typeface="Wingdings"/>
              </a:rPr>
              <a:t>1:1?</a:t>
            </a:r>
          </a:p>
          <a:p>
            <a:pPr marL="0" indent="0">
              <a:buNone/>
            </a:pPr>
            <a:r>
              <a:rPr lang="en-US" b="1" dirty="0" smtClean="0">
                <a:sym typeface="Wingdings"/>
              </a:rPr>
              <a:t>Example, </a:t>
            </a:r>
            <a:r>
              <a:rPr lang="en-US" dirty="0" smtClean="0">
                <a:sym typeface="Wingdings"/>
              </a:rPr>
              <a:t>H</a:t>
            </a:r>
            <a:r>
              <a:rPr lang="en-US" baseline="-25000" dirty="0" smtClean="0">
                <a:sym typeface="Wingdings"/>
              </a:rPr>
              <a:t>2</a:t>
            </a:r>
            <a:r>
              <a:rPr lang="en-US" dirty="0" smtClean="0">
                <a:sym typeface="Wingdings"/>
              </a:rPr>
              <a:t> </a:t>
            </a:r>
            <a:r>
              <a:rPr lang="en-US" baseline="-25000" dirty="0" smtClean="0">
                <a:sym typeface="Wingdings"/>
              </a:rPr>
              <a:t>(g)</a:t>
            </a:r>
            <a:r>
              <a:rPr lang="en-US" dirty="0" smtClean="0">
                <a:sym typeface="Wingdings"/>
              </a:rPr>
              <a:t> + I</a:t>
            </a:r>
            <a:r>
              <a:rPr lang="en-US" baseline="-25000" dirty="0" smtClean="0">
                <a:sym typeface="Wingdings"/>
              </a:rPr>
              <a:t>2</a:t>
            </a:r>
            <a:r>
              <a:rPr lang="en-US" dirty="0">
                <a:sym typeface="Wingdings"/>
              </a:rPr>
              <a:t> </a:t>
            </a:r>
            <a:r>
              <a:rPr lang="en-US" baseline="-25000" dirty="0" smtClean="0">
                <a:sym typeface="Wingdings"/>
              </a:rPr>
              <a:t>(g)</a:t>
            </a:r>
            <a:r>
              <a:rPr lang="en-US" dirty="0" smtClean="0">
                <a:sym typeface="Wingdings"/>
              </a:rPr>
              <a:t>  2HI </a:t>
            </a:r>
            <a:r>
              <a:rPr lang="en-US" baseline="-25000" dirty="0" smtClean="0">
                <a:sym typeface="Wingdings"/>
              </a:rPr>
              <a:t>(g)</a:t>
            </a:r>
            <a:endParaRPr lang="en-US" dirty="0" smtClean="0">
              <a:sym typeface="Wingdings"/>
            </a:endParaRPr>
          </a:p>
          <a:p>
            <a:pPr marL="0" indent="0">
              <a:buNone/>
            </a:pPr>
            <a:r>
              <a:rPr lang="en-US" dirty="0" smtClean="0">
                <a:sym typeface="Wingdings"/>
              </a:rPr>
              <a:t>2 </a:t>
            </a:r>
            <a:r>
              <a:rPr lang="en-US" dirty="0" err="1" smtClean="0">
                <a:sym typeface="Wingdings"/>
              </a:rPr>
              <a:t>mols</a:t>
            </a:r>
            <a:r>
              <a:rPr lang="en-US" dirty="0" smtClean="0">
                <a:sym typeface="Wingdings"/>
              </a:rPr>
              <a:t> of HI are produced for every 1 </a:t>
            </a:r>
            <a:r>
              <a:rPr lang="en-US" dirty="0" err="1" smtClean="0">
                <a:sym typeface="Wingdings"/>
              </a:rPr>
              <a:t>mol</a:t>
            </a:r>
            <a:r>
              <a:rPr lang="en-US" dirty="0" smtClean="0">
                <a:sym typeface="Wingdings"/>
              </a:rPr>
              <a:t> H</a:t>
            </a:r>
            <a:r>
              <a:rPr lang="en-US" baseline="-25000" dirty="0" smtClean="0">
                <a:sym typeface="Wingdings"/>
              </a:rPr>
              <a:t>2 </a:t>
            </a:r>
            <a:r>
              <a:rPr lang="en-US" dirty="0" smtClean="0">
                <a:sym typeface="Wingdings"/>
              </a:rPr>
              <a:t>used</a:t>
            </a:r>
          </a:p>
          <a:p>
            <a:pPr marL="0" indent="0">
              <a:buNone/>
            </a:pPr>
            <a:r>
              <a:rPr lang="en-US" dirty="0" smtClean="0">
                <a:sym typeface="Wingdings"/>
              </a:rPr>
              <a:t>Rate =  		</a:t>
            </a:r>
          </a:p>
          <a:p>
            <a:pPr marL="0" indent="0">
              <a:buNone/>
            </a:pPr>
            <a:endParaRPr lang="en-US" dirty="0" smtClean="0">
              <a:sym typeface="Wingdings"/>
            </a:endParaRPr>
          </a:p>
          <a:p>
            <a:pPr marL="0" indent="0">
              <a:buNone/>
            </a:pPr>
            <a:r>
              <a:rPr lang="en-US" dirty="0" smtClean="0">
                <a:sym typeface="Wingdings"/>
              </a:rPr>
              <a:t>The rate at which H</a:t>
            </a:r>
            <a:r>
              <a:rPr lang="en-US" baseline="-25000" dirty="0" smtClean="0">
                <a:sym typeface="Wingdings"/>
              </a:rPr>
              <a:t>2</a:t>
            </a:r>
            <a:r>
              <a:rPr lang="en-US" dirty="0" smtClean="0">
                <a:sym typeface="Wingdings"/>
              </a:rPr>
              <a:t> is used up is only half of which HI is produced</a:t>
            </a: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72585136"/>
              </p:ext>
            </p:extLst>
          </p:nvPr>
        </p:nvGraphicFramePr>
        <p:xfrm>
          <a:off x="1560388" y="4658357"/>
          <a:ext cx="3285517" cy="7544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04" name="Equation" r:id="rId3" imgW="1714500" imgH="393700" progId="Equation.3">
                  <p:embed/>
                </p:oleObj>
              </mc:Choice>
              <mc:Fallback>
                <p:oleObj name="Equation" r:id="rId3" imgW="1714500" imgH="3937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60388" y="4658357"/>
                        <a:ext cx="3285517" cy="754452"/>
                      </a:xfrm>
                      <a:prstGeom prst="rect">
                        <a:avLst/>
                      </a:prstGeom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99598187"/>
              </p:ext>
            </p:extLst>
          </p:nvPr>
        </p:nvGraphicFramePr>
        <p:xfrm>
          <a:off x="1610876" y="3859075"/>
          <a:ext cx="3332784" cy="7028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05" name="Equation" r:id="rId5" imgW="1866900" imgH="393700" progId="Equation.3">
                  <p:embed/>
                </p:oleObj>
              </mc:Choice>
              <mc:Fallback>
                <p:oleObj name="Equation" r:id="rId5" imgW="1866900" imgH="3937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610876" y="3859075"/>
                        <a:ext cx="3332784" cy="70283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7960020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2162" y="152403"/>
            <a:ext cx="7570787" cy="1147482"/>
          </a:xfrm>
        </p:spPr>
        <p:txBody>
          <a:bodyPr/>
          <a:lstStyle/>
          <a:p>
            <a:r>
              <a:rPr lang="en-US" dirty="0" smtClean="0"/>
              <a:t>Sample Problem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355601" y="1761565"/>
            <a:ext cx="8415866" cy="4876302"/>
          </a:xfrm>
        </p:spPr>
        <p:txBody>
          <a:bodyPr>
            <a:normAutofit/>
          </a:bodyPr>
          <a:lstStyle/>
          <a:p>
            <a:r>
              <a:rPr lang="en-US" b="1" dirty="0" smtClean="0"/>
              <a:t>IO</a:t>
            </a:r>
            <a:r>
              <a:rPr lang="en-US" b="1" baseline="-25000" dirty="0" smtClean="0"/>
              <a:t>3</a:t>
            </a:r>
            <a:r>
              <a:rPr lang="en-US" b="1" baseline="30000" dirty="0" smtClean="0"/>
              <a:t>-</a:t>
            </a:r>
            <a:r>
              <a:rPr lang="en-US" b="1" dirty="0" smtClean="0"/>
              <a:t> </a:t>
            </a:r>
            <a:r>
              <a:rPr lang="en-US" b="1" baseline="-25000" dirty="0" smtClean="0"/>
              <a:t>(</a:t>
            </a:r>
            <a:r>
              <a:rPr lang="en-US" b="1" baseline="-25000" dirty="0" err="1" smtClean="0"/>
              <a:t>aq</a:t>
            </a:r>
            <a:r>
              <a:rPr lang="en-US" b="1" baseline="-25000" dirty="0" smtClean="0"/>
              <a:t>) </a:t>
            </a:r>
            <a:r>
              <a:rPr lang="en-US" b="1" dirty="0" smtClean="0"/>
              <a:t>+ 5I</a:t>
            </a:r>
            <a:r>
              <a:rPr lang="en-US" b="1" baseline="30000" dirty="0" smtClean="0"/>
              <a:t>-</a:t>
            </a:r>
            <a:r>
              <a:rPr lang="en-US" b="1" dirty="0"/>
              <a:t> </a:t>
            </a:r>
            <a:r>
              <a:rPr lang="en-US" b="1" baseline="-25000" dirty="0" smtClean="0"/>
              <a:t>(</a:t>
            </a:r>
            <a:r>
              <a:rPr lang="en-US" b="1" baseline="-25000" dirty="0" err="1" smtClean="0"/>
              <a:t>aq</a:t>
            </a:r>
            <a:r>
              <a:rPr lang="en-US" b="1" baseline="-25000" dirty="0" smtClean="0"/>
              <a:t>) </a:t>
            </a:r>
            <a:r>
              <a:rPr lang="en-US" b="1" dirty="0" smtClean="0"/>
              <a:t>+ 6H</a:t>
            </a:r>
            <a:r>
              <a:rPr lang="en-US" b="1" baseline="30000" dirty="0" smtClean="0"/>
              <a:t>+</a:t>
            </a:r>
            <a:r>
              <a:rPr lang="en-US" b="1" dirty="0" smtClean="0"/>
              <a:t> </a:t>
            </a:r>
            <a:r>
              <a:rPr lang="en-US" b="1" baseline="-25000" dirty="0" smtClean="0"/>
              <a:t>(</a:t>
            </a:r>
            <a:r>
              <a:rPr lang="en-US" b="1" baseline="-25000" dirty="0" err="1" smtClean="0"/>
              <a:t>aq</a:t>
            </a:r>
            <a:r>
              <a:rPr lang="en-US" b="1" baseline="-25000" dirty="0" smtClean="0"/>
              <a:t>) </a:t>
            </a:r>
            <a:r>
              <a:rPr lang="en-US" b="1" dirty="0" smtClean="0">
                <a:sym typeface="Wingdings"/>
              </a:rPr>
              <a:t> 3I</a:t>
            </a:r>
            <a:r>
              <a:rPr lang="en-US" b="1" baseline="-25000" dirty="0" smtClean="0">
                <a:sym typeface="Wingdings"/>
              </a:rPr>
              <a:t>2</a:t>
            </a:r>
            <a:r>
              <a:rPr lang="en-US" b="1" dirty="0" smtClean="0">
                <a:sym typeface="Wingdings"/>
              </a:rPr>
              <a:t> </a:t>
            </a:r>
            <a:r>
              <a:rPr lang="en-US" b="1" baseline="-25000" dirty="0" smtClean="0">
                <a:sym typeface="Wingdings"/>
              </a:rPr>
              <a:t>(</a:t>
            </a:r>
            <a:r>
              <a:rPr lang="en-US" b="1" baseline="-25000" dirty="0" err="1" smtClean="0">
                <a:sym typeface="Wingdings"/>
              </a:rPr>
              <a:t>aq</a:t>
            </a:r>
            <a:r>
              <a:rPr lang="en-US" b="1" baseline="-25000" dirty="0" smtClean="0">
                <a:sym typeface="Wingdings"/>
              </a:rPr>
              <a:t>) </a:t>
            </a:r>
            <a:r>
              <a:rPr lang="en-US" b="1" dirty="0" smtClean="0">
                <a:sym typeface="Wingdings"/>
              </a:rPr>
              <a:t>+ 3H</a:t>
            </a:r>
            <a:r>
              <a:rPr lang="en-US" b="1" baseline="-25000" dirty="0" smtClean="0">
                <a:sym typeface="Wingdings"/>
              </a:rPr>
              <a:t>2</a:t>
            </a:r>
            <a:r>
              <a:rPr lang="en-US" b="1" dirty="0" smtClean="0">
                <a:sym typeface="Wingdings"/>
              </a:rPr>
              <a:t>O </a:t>
            </a:r>
            <a:r>
              <a:rPr lang="en-US" b="1" baseline="-25000" dirty="0" smtClean="0">
                <a:sym typeface="Wingdings"/>
              </a:rPr>
              <a:t>(l)</a:t>
            </a:r>
          </a:p>
          <a:p>
            <a:pPr marL="0" indent="0">
              <a:buNone/>
            </a:pPr>
            <a:r>
              <a:rPr lang="en-US" dirty="0" smtClean="0">
                <a:sym typeface="Wingdings"/>
              </a:rPr>
              <a:t>The rate of consumption of iodate ions (IO</a:t>
            </a:r>
            <a:r>
              <a:rPr lang="en-US" baseline="-25000" dirty="0" smtClean="0">
                <a:sym typeface="Wingdings"/>
              </a:rPr>
              <a:t>3</a:t>
            </a:r>
            <a:r>
              <a:rPr lang="en-US" baseline="30000" dirty="0" smtClean="0">
                <a:sym typeface="Wingdings"/>
              </a:rPr>
              <a:t>-</a:t>
            </a:r>
            <a:r>
              <a:rPr lang="en-US" dirty="0" smtClean="0">
                <a:sym typeface="Wingdings"/>
              </a:rPr>
              <a:t>) is determined experimentally to be 3.0 x 10</a:t>
            </a:r>
            <a:r>
              <a:rPr lang="en-US" baseline="30000" dirty="0" smtClean="0">
                <a:sym typeface="Wingdings"/>
              </a:rPr>
              <a:t>-5</a:t>
            </a:r>
            <a:r>
              <a:rPr lang="en-US" dirty="0" smtClean="0">
                <a:sym typeface="Wingdings"/>
              </a:rPr>
              <a:t> </a:t>
            </a:r>
            <a:r>
              <a:rPr lang="en-US" dirty="0" err="1" smtClean="0">
                <a:sym typeface="Wingdings"/>
              </a:rPr>
              <a:t>mol</a:t>
            </a:r>
            <a:r>
              <a:rPr lang="en-US" dirty="0" smtClean="0">
                <a:sym typeface="Wingdings"/>
              </a:rPr>
              <a:t>/(L*s)</a:t>
            </a:r>
            <a:r>
              <a:rPr lang="en-US" dirty="0">
                <a:sym typeface="Wingdings"/>
              </a:rPr>
              <a:t>. What are the rates of </a:t>
            </a:r>
            <a:r>
              <a:rPr lang="en-US" dirty="0" smtClean="0">
                <a:sym typeface="Wingdings"/>
              </a:rPr>
              <a:t>reaction or the other reactants and products in this reaction? </a:t>
            </a:r>
          </a:p>
          <a:p>
            <a:r>
              <a:rPr lang="en-US" dirty="0" smtClean="0">
                <a:sym typeface="Wingdings"/>
              </a:rPr>
              <a:t>Complete p.364 #3, 4</a:t>
            </a:r>
          </a:p>
          <a:p>
            <a:r>
              <a:rPr lang="en-US" b="1" dirty="0" smtClean="0">
                <a:sym typeface="Wingdings"/>
              </a:rPr>
              <a:t>Homework: practice problem package</a:t>
            </a:r>
          </a:p>
        </p:txBody>
      </p:sp>
    </p:spTree>
    <p:extLst>
      <p:ext uri="{BB962C8B-B14F-4D97-AF65-F5344CB8AC3E}">
        <p14:creationId xmlns:p14="http://schemas.microsoft.com/office/powerpoint/2010/main" val="29932670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2162" y="-67726"/>
            <a:ext cx="7570787" cy="1147482"/>
          </a:xfrm>
        </p:spPr>
        <p:txBody>
          <a:bodyPr/>
          <a:lstStyle/>
          <a:p>
            <a:r>
              <a:rPr lang="en-US" dirty="0" smtClean="0"/>
              <a:t>Unit Mind Map</a:t>
            </a:r>
            <a:endParaRPr lang="en-US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49242347"/>
              </p:ext>
            </p:extLst>
          </p:nvPr>
        </p:nvGraphicFramePr>
        <p:xfrm>
          <a:off x="517650" y="1015992"/>
          <a:ext cx="7892394" cy="572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6" name="Document" r:id="rId3" imgW="7454900" imgH="5410200" progId="Word.Document.12">
                  <p:embed/>
                </p:oleObj>
              </mc:Choice>
              <mc:Fallback>
                <p:oleObj name="Document" r:id="rId3" imgW="7454900" imgH="541020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17650" y="1015992"/>
                        <a:ext cx="7892394" cy="5727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0396556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2162" y="152403"/>
            <a:ext cx="7570787" cy="1147482"/>
          </a:xfrm>
        </p:spPr>
        <p:txBody>
          <a:bodyPr/>
          <a:lstStyle/>
          <a:p>
            <a:r>
              <a:rPr lang="en-US" dirty="0" smtClean="0"/>
              <a:t>Collision Theory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355601" y="1761565"/>
            <a:ext cx="8415866" cy="4876302"/>
          </a:xfrm>
        </p:spPr>
        <p:txBody>
          <a:bodyPr>
            <a:normAutofit/>
          </a:bodyPr>
          <a:lstStyle/>
          <a:p>
            <a:r>
              <a:rPr lang="en-US" dirty="0" smtClean="0"/>
              <a:t>Why do reactions occur the way that they do?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/>
              <a:t>	</a:t>
            </a:r>
            <a:r>
              <a:rPr lang="en-US" dirty="0" smtClean="0"/>
              <a:t>			   VS </a:t>
            </a:r>
            <a:endParaRPr lang="en-US" dirty="0"/>
          </a:p>
        </p:txBody>
      </p:sp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77162" y="2968625"/>
            <a:ext cx="3790692" cy="252624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808080">
                      <a:alpha val="74998"/>
                    </a:srgbClr>
                  </a:outerShdw>
                </a:effectLst>
              </a14:hiddenEffects>
            </a:ext>
          </a:extLst>
        </p:spPr>
      </p:pic>
      <p:pic>
        <p:nvPicPr>
          <p:cNvPr id="6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9355" y="2974975"/>
            <a:ext cx="3779838" cy="25198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0229730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2162" y="152403"/>
            <a:ext cx="7570787" cy="1147482"/>
          </a:xfrm>
        </p:spPr>
        <p:txBody>
          <a:bodyPr/>
          <a:lstStyle/>
          <a:p>
            <a:r>
              <a:rPr lang="en-US" dirty="0" smtClean="0"/>
              <a:t>Collision Theory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355601" y="1761565"/>
            <a:ext cx="8263466" cy="2641102"/>
          </a:xfrm>
        </p:spPr>
        <p:txBody>
          <a:bodyPr>
            <a:normAutofit/>
          </a:bodyPr>
          <a:lstStyle/>
          <a:p>
            <a:r>
              <a:rPr lang="en-US" b="1" dirty="0" smtClean="0"/>
              <a:t>Collision theory </a:t>
            </a:r>
            <a:r>
              <a:rPr lang="en-US" b="1" dirty="0" smtClean="0">
                <a:sym typeface="Wingdings"/>
              </a:rPr>
              <a:t> </a:t>
            </a:r>
            <a:r>
              <a:rPr lang="en-US" dirty="0" smtClean="0">
                <a:sym typeface="Wingdings"/>
              </a:rPr>
              <a:t>reactions can only occur if: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>
                <a:sym typeface="Wingdings"/>
              </a:rPr>
              <a:t>There is a collision between molecules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4240" y="3113328"/>
            <a:ext cx="4332260" cy="32527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696325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2162" y="152403"/>
            <a:ext cx="7570787" cy="1147482"/>
          </a:xfrm>
        </p:spPr>
        <p:txBody>
          <a:bodyPr/>
          <a:lstStyle/>
          <a:p>
            <a:r>
              <a:rPr lang="en-US" dirty="0" smtClean="0"/>
              <a:t>Collision Theory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355601" y="1761565"/>
            <a:ext cx="4691610" cy="4473720"/>
          </a:xfrm>
        </p:spPr>
        <p:txBody>
          <a:bodyPr>
            <a:normAutofit/>
          </a:bodyPr>
          <a:lstStyle/>
          <a:p>
            <a:r>
              <a:rPr lang="en-US" b="1" dirty="0" smtClean="0"/>
              <a:t>Collision theory </a:t>
            </a:r>
            <a:r>
              <a:rPr lang="en-US" b="1" dirty="0" smtClean="0">
                <a:sym typeface="Wingdings"/>
              </a:rPr>
              <a:t> </a:t>
            </a:r>
            <a:r>
              <a:rPr lang="en-US" dirty="0" smtClean="0">
                <a:sym typeface="Wingdings"/>
              </a:rPr>
              <a:t>reactions can only occur if:</a:t>
            </a:r>
          </a:p>
          <a:p>
            <a:pPr marL="0" indent="0">
              <a:buNone/>
            </a:pPr>
            <a:r>
              <a:rPr lang="en-US" dirty="0">
                <a:sym typeface="Wingdings"/>
              </a:rPr>
              <a:t>1</a:t>
            </a:r>
            <a:r>
              <a:rPr lang="en-US" dirty="0" smtClean="0">
                <a:sym typeface="Wingdings"/>
              </a:rPr>
              <a:t>. There is a collision between molecules </a:t>
            </a:r>
          </a:p>
          <a:p>
            <a:pPr marL="0" indent="0">
              <a:buNone/>
            </a:pPr>
            <a:r>
              <a:rPr lang="en-US" dirty="0" smtClean="0">
                <a:sym typeface="Wingdings"/>
              </a:rPr>
              <a:t>2. the molecules are oriented in the correct way </a:t>
            </a:r>
          </a:p>
          <a:p>
            <a:pPr marL="514350" indent="-514350">
              <a:buFont typeface="+mj-lt"/>
              <a:buAutoNum type="arabicPeriod"/>
            </a:pPr>
            <a:endParaRPr lang="en-US" dirty="0">
              <a:sym typeface="Wingdings"/>
            </a:endParaRPr>
          </a:p>
          <a:p>
            <a:pPr marL="0" indent="0">
              <a:buNone/>
            </a:pPr>
            <a:endParaRPr lang="en-US" dirty="0" smtClean="0">
              <a:sym typeface="Wingdings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9860" y="2433353"/>
            <a:ext cx="4076702" cy="36282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528873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2162" y="152403"/>
            <a:ext cx="7570787" cy="1147482"/>
          </a:xfrm>
        </p:spPr>
        <p:txBody>
          <a:bodyPr/>
          <a:lstStyle/>
          <a:p>
            <a:r>
              <a:rPr lang="en-US" dirty="0" smtClean="0"/>
              <a:t>Collision Theory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176509" y="1761564"/>
            <a:ext cx="4682353" cy="4294639"/>
          </a:xfrm>
        </p:spPr>
        <p:txBody>
          <a:bodyPr>
            <a:normAutofit fontScale="92500" lnSpcReduction="20000"/>
          </a:bodyPr>
          <a:lstStyle/>
          <a:p>
            <a:r>
              <a:rPr lang="en-US" b="1" dirty="0" smtClean="0"/>
              <a:t>Collision theory </a:t>
            </a:r>
            <a:r>
              <a:rPr lang="en-US" b="1" dirty="0" smtClean="0">
                <a:sym typeface="Wingdings"/>
              </a:rPr>
              <a:t> </a:t>
            </a:r>
            <a:r>
              <a:rPr lang="en-US" dirty="0" smtClean="0">
                <a:sym typeface="Wingdings"/>
              </a:rPr>
              <a:t>reactions can only occur if:</a:t>
            </a:r>
          </a:p>
          <a:p>
            <a:pPr marL="0" indent="0">
              <a:buNone/>
            </a:pPr>
            <a:r>
              <a:rPr lang="en-US" dirty="0" smtClean="0">
                <a:sym typeface="Wingdings"/>
              </a:rPr>
              <a:t>1. There is a collision between molecules</a:t>
            </a:r>
          </a:p>
          <a:p>
            <a:pPr marL="0" indent="0">
              <a:buNone/>
            </a:pPr>
            <a:r>
              <a:rPr lang="en-US" dirty="0" smtClean="0">
                <a:sym typeface="Wingdings"/>
              </a:rPr>
              <a:t>2. the molecules are oriented in the correct way </a:t>
            </a:r>
          </a:p>
          <a:p>
            <a:pPr marL="0" indent="0">
              <a:buNone/>
            </a:pPr>
            <a:r>
              <a:rPr lang="en-US" dirty="0">
                <a:sym typeface="Wingdings"/>
              </a:rPr>
              <a:t>3</a:t>
            </a:r>
            <a:r>
              <a:rPr lang="en-US" dirty="0" smtClean="0">
                <a:sym typeface="Wingdings"/>
              </a:rPr>
              <a:t>. enough </a:t>
            </a:r>
            <a:r>
              <a:rPr lang="en-US" dirty="0">
                <a:sym typeface="Wingdings"/>
              </a:rPr>
              <a:t>energy is provided to break the chemical bonds that hold molecules together (Activation energy)</a:t>
            </a:r>
          </a:p>
          <a:p>
            <a:pPr marL="514350" indent="-514350">
              <a:buFont typeface="+mj-lt"/>
              <a:buAutoNum type="arabicPeriod"/>
            </a:pPr>
            <a:endParaRPr lang="en-US" dirty="0" smtClean="0">
              <a:sym typeface="Wingdings"/>
            </a:endParaRPr>
          </a:p>
          <a:p>
            <a:pPr marL="514350" indent="-514350">
              <a:buFont typeface="+mj-lt"/>
              <a:buAutoNum type="arabicPeriod"/>
            </a:pPr>
            <a:endParaRPr lang="en-US" dirty="0">
              <a:sym typeface="Wingdings"/>
            </a:endParaRPr>
          </a:p>
          <a:p>
            <a:pPr marL="0" indent="0">
              <a:buNone/>
            </a:pPr>
            <a:endParaRPr lang="en-US" dirty="0" smtClean="0">
              <a:sym typeface="Wingdings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8863" y="2400162"/>
            <a:ext cx="4177271" cy="3314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493474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2162" y="152403"/>
            <a:ext cx="7570787" cy="1147482"/>
          </a:xfrm>
        </p:spPr>
        <p:txBody>
          <a:bodyPr/>
          <a:lstStyle/>
          <a:p>
            <a:r>
              <a:rPr lang="en-US" dirty="0" smtClean="0"/>
              <a:t>Activation Energy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355601" y="1761565"/>
            <a:ext cx="8263466" cy="2641102"/>
          </a:xfrm>
        </p:spPr>
        <p:txBody>
          <a:bodyPr>
            <a:normAutofit/>
          </a:bodyPr>
          <a:lstStyle/>
          <a:p>
            <a:r>
              <a:rPr lang="en-US" b="1" dirty="0" smtClean="0"/>
              <a:t>Activation Energy </a:t>
            </a:r>
            <a:r>
              <a:rPr lang="en-US" b="1" dirty="0" smtClean="0">
                <a:sym typeface="Wingdings"/>
              </a:rPr>
              <a:t> </a:t>
            </a:r>
            <a:r>
              <a:rPr lang="en-US" dirty="0" smtClean="0">
                <a:sym typeface="Wingdings"/>
              </a:rPr>
              <a:t>minimum potential energy the system needs to overcome for the molecules to react</a:t>
            </a:r>
            <a:endParaRPr lang="en-US" dirty="0">
              <a:sym typeface="Wingdings"/>
            </a:endParaRPr>
          </a:p>
          <a:p>
            <a:pPr marL="514350" indent="-514350">
              <a:buFont typeface="+mj-lt"/>
              <a:buAutoNum type="arabicPeriod"/>
            </a:pPr>
            <a:endParaRPr lang="en-US" dirty="0" smtClean="0">
              <a:sym typeface="Wingdings"/>
            </a:endParaRPr>
          </a:p>
          <a:p>
            <a:pPr marL="514350" indent="-514350">
              <a:buFont typeface="+mj-lt"/>
              <a:buAutoNum type="arabicPeriod"/>
            </a:pPr>
            <a:endParaRPr lang="en-US" dirty="0">
              <a:sym typeface="Wingdings"/>
            </a:endParaRPr>
          </a:p>
          <a:p>
            <a:pPr marL="0" indent="0">
              <a:buNone/>
            </a:pPr>
            <a:endParaRPr lang="en-US" dirty="0" smtClean="0">
              <a:sym typeface="Wingdings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7068" y="3115734"/>
            <a:ext cx="5181599" cy="346399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87899" y="3115734"/>
            <a:ext cx="4039595" cy="31834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832405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2162" y="152403"/>
            <a:ext cx="7570787" cy="1147482"/>
          </a:xfrm>
        </p:spPr>
        <p:txBody>
          <a:bodyPr/>
          <a:lstStyle/>
          <a:p>
            <a:r>
              <a:rPr lang="en-US" dirty="0" smtClean="0"/>
              <a:t>Factors That </a:t>
            </a:r>
            <a:r>
              <a:rPr lang="en-US" dirty="0"/>
              <a:t>A</a:t>
            </a:r>
            <a:r>
              <a:rPr lang="en-US" dirty="0" smtClean="0"/>
              <a:t>ffect </a:t>
            </a:r>
            <a:r>
              <a:rPr lang="en-US" dirty="0"/>
              <a:t>R</a:t>
            </a:r>
            <a:r>
              <a:rPr lang="en-US" dirty="0" smtClean="0"/>
              <a:t>ate of Reaction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355601" y="1761565"/>
            <a:ext cx="8415866" cy="4876302"/>
          </a:xfrm>
        </p:spPr>
        <p:txBody>
          <a:bodyPr>
            <a:normAutofit/>
          </a:bodyPr>
          <a:lstStyle/>
          <a:p>
            <a:r>
              <a:rPr lang="en-US" dirty="0" smtClean="0"/>
              <a:t>What are some of the factors that may speed up or slow down a chemical reaction? P.392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88466" y="3388285"/>
            <a:ext cx="3869267" cy="289821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644900"/>
            <a:ext cx="2641600" cy="26416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23067" y="3265519"/>
            <a:ext cx="2324100" cy="349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006432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2162" y="152403"/>
            <a:ext cx="7570787" cy="1147482"/>
          </a:xfrm>
        </p:spPr>
        <p:txBody>
          <a:bodyPr/>
          <a:lstStyle/>
          <a:p>
            <a:r>
              <a:rPr lang="en-US" dirty="0" smtClean="0"/>
              <a:t>Factors That </a:t>
            </a:r>
            <a:r>
              <a:rPr lang="en-US" dirty="0"/>
              <a:t>A</a:t>
            </a:r>
            <a:r>
              <a:rPr lang="en-US" dirty="0" smtClean="0"/>
              <a:t>ffect </a:t>
            </a:r>
            <a:r>
              <a:rPr lang="en-US" dirty="0"/>
              <a:t>R</a:t>
            </a:r>
            <a:r>
              <a:rPr lang="en-US" dirty="0" smtClean="0"/>
              <a:t>ate of Reaction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355601" y="1761565"/>
            <a:ext cx="8415866" cy="4876302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What are some of the factors that may speed up or slow down a chemical reaction?</a:t>
            </a:r>
          </a:p>
          <a:p>
            <a:pPr lvl="1"/>
            <a:r>
              <a:rPr lang="en-US" b="1" dirty="0" smtClean="0"/>
              <a:t>Chemical nature of the reactant</a:t>
            </a:r>
          </a:p>
          <a:p>
            <a:pPr lvl="1"/>
            <a:r>
              <a:rPr lang="en-US" b="1" dirty="0" smtClean="0"/>
              <a:t>Concentration of reactants</a:t>
            </a:r>
          </a:p>
          <a:p>
            <a:pPr lvl="1"/>
            <a:r>
              <a:rPr lang="en-US" b="1" dirty="0" smtClean="0"/>
              <a:t>Surface area of reactants</a:t>
            </a:r>
          </a:p>
          <a:p>
            <a:pPr lvl="1"/>
            <a:r>
              <a:rPr lang="en-US" b="1" dirty="0" smtClean="0"/>
              <a:t>Temperature</a:t>
            </a:r>
          </a:p>
          <a:p>
            <a:pPr lvl="1"/>
            <a:r>
              <a:rPr lang="en-US" b="1" dirty="0" smtClean="0"/>
              <a:t>Catalysts</a:t>
            </a:r>
          </a:p>
          <a:p>
            <a:r>
              <a:rPr lang="en-US" dirty="0" smtClean="0"/>
              <a:t>Get into groups, brainstorm and then explain these factors to the rest of class in a creative way, making use of collision theory  </a:t>
            </a:r>
          </a:p>
        </p:txBody>
      </p:sp>
    </p:spTree>
    <p:extLst>
      <p:ext uri="{BB962C8B-B14F-4D97-AF65-F5344CB8AC3E}">
        <p14:creationId xmlns:p14="http://schemas.microsoft.com/office/powerpoint/2010/main" val="174296180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2162" y="152403"/>
            <a:ext cx="7570787" cy="1147482"/>
          </a:xfrm>
        </p:spPr>
        <p:txBody>
          <a:bodyPr/>
          <a:lstStyle/>
          <a:p>
            <a:r>
              <a:rPr lang="en-US" dirty="0" smtClean="0"/>
              <a:t>Lesson 2</a:t>
            </a:r>
            <a:endParaRPr lang="en-US" dirty="0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792162" y="1761565"/>
            <a:ext cx="7570787" cy="4289611"/>
          </a:xfrm>
        </p:spPr>
        <p:txBody>
          <a:bodyPr/>
          <a:lstStyle/>
          <a:p>
            <a:r>
              <a:rPr lang="en-US" b="1" dirty="0" smtClean="0"/>
              <a:t>Review collision theory</a:t>
            </a:r>
          </a:p>
          <a:p>
            <a:r>
              <a:rPr lang="en-US" b="1" dirty="0" smtClean="0">
                <a:sym typeface="Wingdings"/>
              </a:rPr>
              <a:t>Rate Laws</a:t>
            </a:r>
          </a:p>
          <a:p>
            <a:r>
              <a:rPr lang="en-US" b="1" dirty="0" smtClean="0">
                <a:sym typeface="Wingdings"/>
              </a:rPr>
              <a:t>Group Practice problems</a:t>
            </a:r>
          </a:p>
          <a:p>
            <a:r>
              <a:rPr lang="en-US" b="1" dirty="0" smtClean="0">
                <a:sym typeface="Wingdings"/>
              </a:rPr>
              <a:t>Individual practice problems</a:t>
            </a:r>
          </a:p>
          <a:p>
            <a:r>
              <a:rPr lang="en-US" b="1" dirty="0" smtClean="0">
                <a:sym typeface="Wingdings"/>
              </a:rPr>
              <a:t>homework</a:t>
            </a:r>
          </a:p>
          <a:p>
            <a:pPr marL="0" indent="0">
              <a:buNone/>
            </a:pPr>
            <a:endParaRPr lang="en-US" b="1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638488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2162" y="-67726"/>
            <a:ext cx="7570787" cy="1147482"/>
          </a:xfrm>
        </p:spPr>
        <p:txBody>
          <a:bodyPr/>
          <a:lstStyle/>
          <a:p>
            <a:r>
              <a:rPr lang="en-US" dirty="0" smtClean="0"/>
              <a:t>Unit Mind Map</a:t>
            </a:r>
            <a:endParaRPr lang="en-US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98898444"/>
              </p:ext>
            </p:extLst>
          </p:nvPr>
        </p:nvGraphicFramePr>
        <p:xfrm>
          <a:off x="517650" y="1015992"/>
          <a:ext cx="7892394" cy="572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49" name="Document" r:id="rId3" imgW="7454900" imgH="5410200" progId="Word.Document.12">
                  <p:embed/>
                </p:oleObj>
              </mc:Choice>
              <mc:Fallback>
                <p:oleObj name="Document" r:id="rId3" imgW="7454900" imgH="541020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17650" y="1015992"/>
                        <a:ext cx="7892394" cy="5727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334755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2162" y="152403"/>
            <a:ext cx="7570787" cy="1147482"/>
          </a:xfrm>
        </p:spPr>
        <p:txBody>
          <a:bodyPr/>
          <a:lstStyle/>
          <a:p>
            <a:r>
              <a:rPr lang="en-US" dirty="0" smtClean="0"/>
              <a:t>Collision theory</a:t>
            </a:r>
            <a:endParaRPr lang="en-US" dirty="0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792162" y="1761565"/>
            <a:ext cx="7570787" cy="4289611"/>
          </a:xfrm>
        </p:spPr>
        <p:txBody>
          <a:bodyPr/>
          <a:lstStyle/>
          <a:p>
            <a:pPr marL="0" indent="0">
              <a:buNone/>
            </a:pPr>
            <a:endParaRPr lang="en-US" b="1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016532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2162" y="152403"/>
            <a:ext cx="7570787" cy="1147482"/>
          </a:xfrm>
        </p:spPr>
        <p:txBody>
          <a:bodyPr/>
          <a:lstStyle/>
          <a:p>
            <a:r>
              <a:rPr lang="en-US" dirty="0" smtClean="0"/>
              <a:t>Chemical Kinetics</a:t>
            </a:r>
            <a:endParaRPr lang="en-US" dirty="0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792162" y="1761565"/>
            <a:ext cx="7570787" cy="4289611"/>
          </a:xfrm>
        </p:spPr>
        <p:txBody>
          <a:bodyPr/>
          <a:lstStyle/>
          <a:p>
            <a:r>
              <a:rPr lang="en-US" b="1" dirty="0" smtClean="0"/>
              <a:t>Chemical kinetics?</a:t>
            </a:r>
          </a:p>
          <a:p>
            <a:r>
              <a:rPr lang="en-US" b="1" dirty="0" smtClean="0">
                <a:sym typeface="Wingdings"/>
              </a:rPr>
              <a:t>Why do we study this?</a:t>
            </a:r>
          </a:p>
          <a:p>
            <a:r>
              <a:rPr lang="en-US" b="1" dirty="0" smtClean="0">
                <a:sym typeface="Wingdings"/>
              </a:rPr>
              <a:t>Who makes use of chemical kinetics?</a:t>
            </a:r>
          </a:p>
          <a:p>
            <a:pPr marL="0" indent="0">
              <a:buNone/>
            </a:pPr>
            <a:endParaRPr lang="en-US" b="1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776520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2162" y="152403"/>
            <a:ext cx="7570787" cy="1147482"/>
          </a:xfrm>
        </p:spPr>
        <p:txBody>
          <a:bodyPr/>
          <a:lstStyle/>
          <a:p>
            <a:r>
              <a:rPr lang="en-US" dirty="0" smtClean="0"/>
              <a:t>Collision Theory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176509" y="1761564"/>
            <a:ext cx="4682353" cy="4294639"/>
          </a:xfrm>
        </p:spPr>
        <p:txBody>
          <a:bodyPr>
            <a:normAutofit fontScale="92500" lnSpcReduction="20000"/>
          </a:bodyPr>
          <a:lstStyle/>
          <a:p>
            <a:r>
              <a:rPr lang="en-US" b="1" dirty="0" smtClean="0"/>
              <a:t>Collision theory </a:t>
            </a:r>
            <a:r>
              <a:rPr lang="en-US" b="1" dirty="0" smtClean="0">
                <a:sym typeface="Wingdings"/>
              </a:rPr>
              <a:t> </a:t>
            </a:r>
            <a:r>
              <a:rPr lang="en-US" dirty="0" smtClean="0">
                <a:sym typeface="Wingdings"/>
              </a:rPr>
              <a:t>reactions can only occur if:</a:t>
            </a:r>
          </a:p>
          <a:p>
            <a:pPr marL="0" indent="0">
              <a:buNone/>
            </a:pPr>
            <a:r>
              <a:rPr lang="en-US" dirty="0" smtClean="0">
                <a:sym typeface="Wingdings"/>
              </a:rPr>
              <a:t>1. There is a collision between molecules</a:t>
            </a:r>
          </a:p>
          <a:p>
            <a:pPr marL="0" indent="0">
              <a:buNone/>
            </a:pPr>
            <a:r>
              <a:rPr lang="en-US" dirty="0" smtClean="0">
                <a:sym typeface="Wingdings"/>
              </a:rPr>
              <a:t>2. the molecules are oriented in the correct way </a:t>
            </a:r>
          </a:p>
          <a:p>
            <a:pPr marL="0" indent="0">
              <a:buNone/>
            </a:pPr>
            <a:r>
              <a:rPr lang="en-US" dirty="0">
                <a:sym typeface="Wingdings"/>
              </a:rPr>
              <a:t>3</a:t>
            </a:r>
            <a:r>
              <a:rPr lang="en-US" dirty="0" smtClean="0">
                <a:sym typeface="Wingdings"/>
              </a:rPr>
              <a:t>. enough </a:t>
            </a:r>
            <a:r>
              <a:rPr lang="en-US" dirty="0">
                <a:sym typeface="Wingdings"/>
              </a:rPr>
              <a:t>energy is provided to break the chemical bonds that hold molecules together (Activation energy)</a:t>
            </a:r>
          </a:p>
          <a:p>
            <a:pPr marL="514350" indent="-514350">
              <a:buFont typeface="+mj-lt"/>
              <a:buAutoNum type="arabicPeriod"/>
            </a:pPr>
            <a:endParaRPr lang="en-US" dirty="0" smtClean="0">
              <a:sym typeface="Wingdings"/>
            </a:endParaRPr>
          </a:p>
          <a:p>
            <a:pPr marL="514350" indent="-514350">
              <a:buFont typeface="+mj-lt"/>
              <a:buAutoNum type="arabicPeriod"/>
            </a:pPr>
            <a:endParaRPr lang="en-US" dirty="0">
              <a:sym typeface="Wingdings"/>
            </a:endParaRPr>
          </a:p>
          <a:p>
            <a:pPr marL="0" indent="0">
              <a:buNone/>
            </a:pPr>
            <a:endParaRPr lang="en-US" dirty="0" smtClean="0">
              <a:sym typeface="Wingdings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8646" y="4727840"/>
            <a:ext cx="2684920" cy="213016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43066" y="2764901"/>
            <a:ext cx="2439862" cy="2171492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58862" y="1591426"/>
            <a:ext cx="1969715" cy="14789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368813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2162" y="152403"/>
            <a:ext cx="7570787" cy="1147482"/>
          </a:xfrm>
        </p:spPr>
        <p:txBody>
          <a:bodyPr/>
          <a:lstStyle/>
          <a:p>
            <a:r>
              <a:rPr lang="en-US" dirty="0" smtClean="0"/>
              <a:t>Factors That </a:t>
            </a:r>
            <a:r>
              <a:rPr lang="en-US" dirty="0"/>
              <a:t>A</a:t>
            </a:r>
            <a:r>
              <a:rPr lang="en-US" dirty="0" smtClean="0"/>
              <a:t>ffect </a:t>
            </a:r>
            <a:r>
              <a:rPr lang="en-US" dirty="0"/>
              <a:t>R</a:t>
            </a:r>
            <a:r>
              <a:rPr lang="en-US" dirty="0" smtClean="0"/>
              <a:t>ate of Reaction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884294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2162" y="152403"/>
            <a:ext cx="7570787" cy="1147482"/>
          </a:xfrm>
        </p:spPr>
        <p:txBody>
          <a:bodyPr/>
          <a:lstStyle/>
          <a:p>
            <a:r>
              <a:rPr lang="en-US" dirty="0" smtClean="0"/>
              <a:t>Factors That </a:t>
            </a:r>
            <a:r>
              <a:rPr lang="en-US" dirty="0"/>
              <a:t>A</a:t>
            </a:r>
            <a:r>
              <a:rPr lang="en-US" dirty="0" smtClean="0"/>
              <a:t>ffect </a:t>
            </a:r>
            <a:r>
              <a:rPr lang="en-US" dirty="0"/>
              <a:t>R</a:t>
            </a:r>
            <a:r>
              <a:rPr lang="en-US" dirty="0" smtClean="0"/>
              <a:t>ate of Reaction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355601" y="1761564"/>
            <a:ext cx="8415866" cy="4555913"/>
          </a:xfrm>
        </p:spPr>
        <p:txBody>
          <a:bodyPr>
            <a:normAutofit/>
          </a:bodyPr>
          <a:lstStyle/>
          <a:p>
            <a:pPr lvl="1"/>
            <a:r>
              <a:rPr lang="en-US" sz="3500" b="1" dirty="0" smtClean="0"/>
              <a:t>Chemical nature of the reactant</a:t>
            </a:r>
          </a:p>
          <a:p>
            <a:pPr lvl="1"/>
            <a:r>
              <a:rPr lang="en-US" sz="3500" b="1" dirty="0" smtClean="0"/>
              <a:t>Concentration of reactants</a:t>
            </a:r>
          </a:p>
          <a:p>
            <a:pPr lvl="1"/>
            <a:r>
              <a:rPr lang="en-US" sz="3500" b="1" dirty="0" smtClean="0"/>
              <a:t>Surface area of reactants</a:t>
            </a:r>
          </a:p>
          <a:p>
            <a:pPr lvl="1"/>
            <a:r>
              <a:rPr lang="en-US" sz="3500" b="1" dirty="0" smtClean="0"/>
              <a:t>Temperature</a:t>
            </a:r>
          </a:p>
          <a:p>
            <a:pPr lvl="1"/>
            <a:r>
              <a:rPr lang="en-US" sz="3500" b="1" dirty="0" smtClean="0"/>
              <a:t>Catalysts</a:t>
            </a:r>
          </a:p>
        </p:txBody>
      </p:sp>
    </p:spTree>
    <p:extLst>
      <p:ext uri="{BB962C8B-B14F-4D97-AF65-F5344CB8AC3E}">
        <p14:creationId xmlns:p14="http://schemas.microsoft.com/office/powerpoint/2010/main" val="309633416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2162" y="152403"/>
            <a:ext cx="7570787" cy="1147482"/>
          </a:xfrm>
        </p:spPr>
        <p:txBody>
          <a:bodyPr/>
          <a:lstStyle/>
          <a:p>
            <a:r>
              <a:rPr lang="en-US" dirty="0" smtClean="0"/>
              <a:t>The Rate Law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355601" y="1761564"/>
            <a:ext cx="8415866" cy="4555913"/>
          </a:xfrm>
        </p:spPr>
        <p:txBody>
          <a:bodyPr>
            <a:normAutofit/>
          </a:bodyPr>
          <a:lstStyle/>
          <a:p>
            <a:pPr lvl="1"/>
            <a:r>
              <a:rPr lang="en-US" dirty="0" smtClean="0"/>
              <a:t>Mathematical relationship between reaction rate and factors that affect it</a:t>
            </a:r>
          </a:p>
          <a:p>
            <a:pPr lvl="1"/>
            <a:r>
              <a:rPr lang="en-US" dirty="0" smtClean="0"/>
              <a:t>Determined empirically (experimentally)</a:t>
            </a:r>
          </a:p>
          <a:p>
            <a:pPr lvl="1"/>
            <a:r>
              <a:rPr lang="en-US" dirty="0" smtClean="0"/>
              <a:t>Rate = k[X]</a:t>
            </a:r>
            <a:r>
              <a:rPr lang="en-US" baseline="30000" dirty="0"/>
              <a:t>m</a:t>
            </a:r>
            <a:r>
              <a:rPr lang="en-US" dirty="0" smtClean="0"/>
              <a:t>[Y]</a:t>
            </a:r>
            <a:r>
              <a:rPr lang="en-US" baseline="30000" dirty="0" smtClean="0"/>
              <a:t>n</a:t>
            </a:r>
          </a:p>
          <a:p>
            <a:pPr marL="349250" lvl="1" indent="0">
              <a:buNone/>
            </a:pPr>
            <a:endParaRPr lang="en-US" baseline="30000" dirty="0" smtClean="0"/>
          </a:p>
          <a:p>
            <a:pPr lvl="1"/>
            <a:r>
              <a:rPr lang="en-US" dirty="0" smtClean="0"/>
              <a:t>e.g. 2NO</a:t>
            </a:r>
            <a:r>
              <a:rPr lang="en-US" baseline="-25000" dirty="0" smtClean="0"/>
              <a:t>2</a:t>
            </a:r>
            <a:r>
              <a:rPr lang="en-US" dirty="0" smtClean="0"/>
              <a:t> + F</a:t>
            </a:r>
            <a:r>
              <a:rPr lang="en-US" baseline="-25000" dirty="0" smtClean="0"/>
              <a:t>2</a:t>
            </a:r>
            <a:r>
              <a:rPr lang="en-US" dirty="0" smtClean="0"/>
              <a:t> </a:t>
            </a:r>
            <a:r>
              <a:rPr lang="en-US" dirty="0" smtClean="0">
                <a:sym typeface="Wingdings"/>
              </a:rPr>
              <a:t> 2NO</a:t>
            </a:r>
            <a:r>
              <a:rPr lang="en-US" baseline="-25000" dirty="0" smtClean="0">
                <a:sym typeface="Wingdings"/>
              </a:rPr>
              <a:t>2</a:t>
            </a:r>
            <a:r>
              <a:rPr lang="en-US" dirty="0" smtClean="0">
                <a:sym typeface="Wingdings"/>
              </a:rPr>
              <a:t>F</a:t>
            </a:r>
          </a:p>
          <a:p>
            <a:pPr marL="349250" lvl="1" indent="0">
              <a:buNone/>
            </a:pPr>
            <a:r>
              <a:rPr lang="en-US" dirty="0" smtClean="0">
                <a:sym typeface="Wingdings"/>
              </a:rPr>
              <a:t>The above reaction is 1</a:t>
            </a:r>
            <a:r>
              <a:rPr lang="en-US" baseline="30000" dirty="0" smtClean="0">
                <a:sym typeface="Wingdings"/>
              </a:rPr>
              <a:t>st</a:t>
            </a:r>
            <a:r>
              <a:rPr lang="en-US" dirty="0" smtClean="0">
                <a:sym typeface="Wingdings"/>
              </a:rPr>
              <a:t> order with respect to NO</a:t>
            </a:r>
            <a:r>
              <a:rPr lang="en-US" baseline="-25000" dirty="0" smtClean="0">
                <a:sym typeface="Wingdings"/>
              </a:rPr>
              <a:t>2</a:t>
            </a:r>
            <a:r>
              <a:rPr lang="en-US" dirty="0" smtClean="0">
                <a:sym typeface="Wingdings"/>
              </a:rPr>
              <a:t> and 2</a:t>
            </a:r>
            <a:r>
              <a:rPr lang="en-US" baseline="30000" dirty="0" smtClean="0">
                <a:sym typeface="Wingdings"/>
              </a:rPr>
              <a:t>nd</a:t>
            </a:r>
            <a:r>
              <a:rPr lang="en-US" dirty="0" smtClean="0">
                <a:sym typeface="Wingdings"/>
              </a:rPr>
              <a:t> order with respect to F</a:t>
            </a:r>
            <a:r>
              <a:rPr lang="en-US" baseline="-25000" dirty="0" smtClean="0">
                <a:sym typeface="Wingdings"/>
              </a:rPr>
              <a:t>2.</a:t>
            </a:r>
            <a:r>
              <a:rPr lang="en-US" dirty="0" smtClean="0">
                <a:sym typeface="Wingdings"/>
              </a:rPr>
              <a:t> What is the rate law equation?</a:t>
            </a:r>
            <a:endParaRPr lang="en-US" dirty="0">
              <a:sym typeface="Wingdings"/>
            </a:endParaRPr>
          </a:p>
          <a:p>
            <a:pPr marL="349250" lvl="1" indent="0">
              <a:buNone/>
            </a:pPr>
            <a:r>
              <a:rPr lang="en-US" dirty="0" smtClean="0">
                <a:sym typeface="Wingdings"/>
              </a:rPr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254395277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2162" y="152403"/>
            <a:ext cx="7570787" cy="1147482"/>
          </a:xfrm>
        </p:spPr>
        <p:txBody>
          <a:bodyPr/>
          <a:lstStyle/>
          <a:p>
            <a:r>
              <a:rPr lang="en-US" dirty="0" smtClean="0"/>
              <a:t>The Rate Law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355601" y="1761564"/>
            <a:ext cx="8415866" cy="4555913"/>
          </a:xfrm>
        </p:spPr>
        <p:txBody>
          <a:bodyPr>
            <a:normAutofit/>
          </a:bodyPr>
          <a:lstStyle/>
          <a:p>
            <a:pPr marL="349250" lvl="1" indent="0">
              <a:buNone/>
            </a:pPr>
            <a:r>
              <a:rPr lang="en-US" b="1" dirty="0" smtClean="0"/>
              <a:t>Answer:</a:t>
            </a:r>
          </a:p>
          <a:p>
            <a:pPr lvl="1"/>
            <a:r>
              <a:rPr lang="en-US" dirty="0" smtClean="0"/>
              <a:t>e.g. 2NO</a:t>
            </a:r>
            <a:r>
              <a:rPr lang="en-US" baseline="-25000" dirty="0" smtClean="0"/>
              <a:t>2</a:t>
            </a:r>
            <a:r>
              <a:rPr lang="en-US" dirty="0" smtClean="0"/>
              <a:t> + F</a:t>
            </a:r>
            <a:r>
              <a:rPr lang="en-US" baseline="-25000" dirty="0" smtClean="0"/>
              <a:t>2</a:t>
            </a:r>
            <a:r>
              <a:rPr lang="en-US" dirty="0" smtClean="0"/>
              <a:t> </a:t>
            </a:r>
            <a:r>
              <a:rPr lang="en-US" dirty="0" smtClean="0">
                <a:sym typeface="Wingdings"/>
              </a:rPr>
              <a:t> 2NO</a:t>
            </a:r>
            <a:r>
              <a:rPr lang="en-US" baseline="-25000" dirty="0" smtClean="0">
                <a:sym typeface="Wingdings"/>
              </a:rPr>
              <a:t>2</a:t>
            </a:r>
            <a:r>
              <a:rPr lang="en-US" dirty="0" smtClean="0">
                <a:sym typeface="Wingdings"/>
              </a:rPr>
              <a:t>F</a:t>
            </a:r>
            <a:endParaRPr lang="en-US" dirty="0">
              <a:sym typeface="Wingdings"/>
            </a:endParaRPr>
          </a:p>
          <a:p>
            <a:pPr marL="349250" lvl="1" indent="0">
              <a:buNone/>
            </a:pPr>
            <a:r>
              <a:rPr lang="en-US" dirty="0" smtClean="0">
                <a:sym typeface="Wingdings"/>
              </a:rPr>
              <a:t>	rate = k[NO</a:t>
            </a:r>
            <a:r>
              <a:rPr lang="en-US" baseline="-25000" dirty="0" smtClean="0">
                <a:sym typeface="Wingdings"/>
              </a:rPr>
              <a:t>2</a:t>
            </a:r>
            <a:r>
              <a:rPr lang="en-US" dirty="0" smtClean="0">
                <a:sym typeface="Wingdings"/>
              </a:rPr>
              <a:t>]</a:t>
            </a:r>
            <a:r>
              <a:rPr lang="en-US" baseline="30000" dirty="0" smtClean="0">
                <a:sym typeface="Wingdings"/>
              </a:rPr>
              <a:t>1</a:t>
            </a:r>
            <a:r>
              <a:rPr lang="en-US" dirty="0" smtClean="0">
                <a:sym typeface="Wingdings"/>
              </a:rPr>
              <a:t>[F</a:t>
            </a:r>
            <a:r>
              <a:rPr lang="en-US" baseline="-25000" dirty="0" smtClean="0">
                <a:sym typeface="Wingdings"/>
              </a:rPr>
              <a:t>2</a:t>
            </a:r>
            <a:r>
              <a:rPr lang="en-US" dirty="0" smtClean="0">
                <a:sym typeface="Wingdings"/>
              </a:rPr>
              <a:t>]</a:t>
            </a:r>
            <a:r>
              <a:rPr lang="en-US" baseline="30000" dirty="0">
                <a:sym typeface="Wingdings"/>
              </a:rPr>
              <a:t>2</a:t>
            </a:r>
            <a:endParaRPr lang="en-US" dirty="0" smtClean="0">
              <a:sym typeface="Wingdings"/>
            </a:endParaRPr>
          </a:p>
        </p:txBody>
      </p:sp>
    </p:spTree>
    <p:extLst>
      <p:ext uri="{BB962C8B-B14F-4D97-AF65-F5344CB8AC3E}">
        <p14:creationId xmlns:p14="http://schemas.microsoft.com/office/powerpoint/2010/main" val="204826870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2162" y="152403"/>
            <a:ext cx="7570787" cy="1147482"/>
          </a:xfrm>
        </p:spPr>
        <p:txBody>
          <a:bodyPr/>
          <a:lstStyle/>
          <a:p>
            <a:r>
              <a:rPr lang="en-US" sz="4500" dirty="0" smtClean="0"/>
              <a:t>Steps to solve rate law problems </a:t>
            </a:r>
            <a:endParaRPr lang="en-US" sz="4500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355601" y="1462826"/>
            <a:ext cx="8415866" cy="4999327"/>
          </a:xfrm>
        </p:spPr>
        <p:txBody>
          <a:bodyPr>
            <a:normAutofit/>
          </a:bodyPr>
          <a:lstStyle/>
          <a:p>
            <a:pPr marL="349250" lvl="1" indent="0">
              <a:buNone/>
            </a:pPr>
            <a:r>
              <a:rPr lang="en-US" sz="1800" dirty="0" err="1">
                <a:sym typeface="Wingdings"/>
              </a:rPr>
              <a:t>eg</a:t>
            </a:r>
            <a:r>
              <a:rPr lang="en-US" sz="1800" dirty="0">
                <a:sym typeface="Wingdings"/>
              </a:rPr>
              <a:t>. 2BrO</a:t>
            </a:r>
            <a:r>
              <a:rPr lang="en-US" sz="1800" baseline="-25000" dirty="0">
                <a:sym typeface="Wingdings"/>
              </a:rPr>
              <a:t>3</a:t>
            </a:r>
            <a:r>
              <a:rPr lang="en-US" sz="1800" baseline="30000" dirty="0">
                <a:sym typeface="Wingdings"/>
              </a:rPr>
              <a:t>- </a:t>
            </a:r>
            <a:r>
              <a:rPr lang="en-US" sz="1800" baseline="-25000" dirty="0">
                <a:sym typeface="Wingdings"/>
              </a:rPr>
              <a:t>(</a:t>
            </a:r>
            <a:r>
              <a:rPr lang="en-US" sz="1800" baseline="-25000" dirty="0" err="1">
                <a:sym typeface="Wingdings"/>
              </a:rPr>
              <a:t>aq</a:t>
            </a:r>
            <a:r>
              <a:rPr lang="en-US" sz="1800" baseline="-25000" dirty="0">
                <a:sym typeface="Wingdings"/>
              </a:rPr>
              <a:t>)</a:t>
            </a:r>
            <a:r>
              <a:rPr lang="en-US" sz="1800" dirty="0">
                <a:sym typeface="Wingdings"/>
              </a:rPr>
              <a:t> + 5HSO</a:t>
            </a:r>
            <a:r>
              <a:rPr lang="en-US" sz="1800" baseline="-25000" dirty="0">
                <a:sym typeface="Wingdings"/>
              </a:rPr>
              <a:t>3</a:t>
            </a:r>
            <a:r>
              <a:rPr lang="en-US" sz="1800" baseline="30000" dirty="0">
                <a:sym typeface="Wingdings"/>
              </a:rPr>
              <a:t>-</a:t>
            </a:r>
            <a:r>
              <a:rPr lang="en-US" sz="1800" dirty="0">
                <a:sym typeface="Wingdings"/>
              </a:rPr>
              <a:t> </a:t>
            </a:r>
            <a:r>
              <a:rPr lang="en-US" sz="1800" baseline="-25000" dirty="0">
                <a:sym typeface="Wingdings"/>
              </a:rPr>
              <a:t>(</a:t>
            </a:r>
            <a:r>
              <a:rPr lang="en-US" sz="1800" baseline="-25000" dirty="0" err="1">
                <a:sym typeface="Wingdings"/>
              </a:rPr>
              <a:t>aq</a:t>
            </a:r>
            <a:r>
              <a:rPr lang="en-US" sz="1800" baseline="-25000" dirty="0">
                <a:sym typeface="Wingdings"/>
              </a:rPr>
              <a:t>) </a:t>
            </a:r>
            <a:r>
              <a:rPr lang="en-US" sz="1800" dirty="0">
                <a:sym typeface="Wingdings"/>
              </a:rPr>
              <a:t> Br</a:t>
            </a:r>
            <a:r>
              <a:rPr lang="en-US" sz="1800" baseline="-25000" dirty="0">
                <a:sym typeface="Wingdings"/>
              </a:rPr>
              <a:t>2 (g)</a:t>
            </a:r>
            <a:r>
              <a:rPr lang="en-US" sz="1800" dirty="0">
                <a:sym typeface="Wingdings"/>
              </a:rPr>
              <a:t> + 5SO</a:t>
            </a:r>
            <a:r>
              <a:rPr lang="en-US" sz="1800" baseline="-25000" dirty="0">
                <a:sym typeface="Wingdings"/>
              </a:rPr>
              <a:t>4</a:t>
            </a:r>
            <a:r>
              <a:rPr lang="en-US" sz="1800" baseline="30000" dirty="0">
                <a:sym typeface="Wingdings"/>
              </a:rPr>
              <a:t>2-</a:t>
            </a:r>
            <a:r>
              <a:rPr lang="en-US" sz="1800" baseline="-25000" dirty="0">
                <a:sym typeface="Wingdings"/>
              </a:rPr>
              <a:t> (</a:t>
            </a:r>
            <a:r>
              <a:rPr lang="en-US" sz="1800" baseline="-25000" dirty="0" err="1">
                <a:sym typeface="Wingdings"/>
              </a:rPr>
              <a:t>aq</a:t>
            </a:r>
            <a:r>
              <a:rPr lang="en-US" sz="1800" baseline="-25000" dirty="0">
                <a:sym typeface="Wingdings"/>
              </a:rPr>
              <a:t>)</a:t>
            </a:r>
            <a:r>
              <a:rPr lang="en-US" sz="1800" dirty="0">
                <a:sym typeface="Wingdings"/>
              </a:rPr>
              <a:t> + H</a:t>
            </a:r>
            <a:r>
              <a:rPr lang="en-US" sz="1800" baseline="-25000" dirty="0">
                <a:sym typeface="Wingdings"/>
              </a:rPr>
              <a:t>2</a:t>
            </a:r>
            <a:r>
              <a:rPr lang="en-US" sz="1800" dirty="0">
                <a:sym typeface="Wingdings"/>
              </a:rPr>
              <a:t>O</a:t>
            </a:r>
            <a:r>
              <a:rPr lang="en-US" sz="1800" baseline="-25000" dirty="0">
                <a:sym typeface="Wingdings"/>
              </a:rPr>
              <a:t> (l)</a:t>
            </a:r>
            <a:r>
              <a:rPr lang="en-US" sz="1800" dirty="0">
                <a:sym typeface="Wingdings"/>
              </a:rPr>
              <a:t> + 3H</a:t>
            </a:r>
            <a:r>
              <a:rPr lang="en-US" sz="1800" baseline="30000" dirty="0">
                <a:sym typeface="Wingdings"/>
              </a:rPr>
              <a:t>+</a:t>
            </a:r>
            <a:r>
              <a:rPr lang="en-US" sz="1800" dirty="0">
                <a:sym typeface="Wingdings"/>
              </a:rPr>
              <a:t> </a:t>
            </a:r>
            <a:r>
              <a:rPr lang="en-US" sz="1800" baseline="-25000" dirty="0">
                <a:sym typeface="Wingdings"/>
              </a:rPr>
              <a:t>(</a:t>
            </a:r>
            <a:r>
              <a:rPr lang="en-US" sz="1800" baseline="-25000" dirty="0" err="1">
                <a:sym typeface="Wingdings"/>
              </a:rPr>
              <a:t>aq</a:t>
            </a:r>
            <a:r>
              <a:rPr lang="en-US" sz="1800" baseline="-25000" dirty="0">
                <a:sym typeface="Wingdings"/>
              </a:rPr>
              <a:t>)</a:t>
            </a:r>
            <a:endParaRPr lang="en-US" sz="1800" dirty="0" smtClean="0">
              <a:sym typeface="Wingdings"/>
            </a:endParaRPr>
          </a:p>
          <a:p>
            <a:pPr marL="349250" lvl="1" indent="0">
              <a:buNone/>
            </a:pPr>
            <a:endParaRPr lang="en-US" sz="2300" dirty="0">
              <a:sym typeface="Wingdings"/>
            </a:endParaRPr>
          </a:p>
          <a:p>
            <a:pPr marL="349250" lvl="1" indent="0">
              <a:buNone/>
            </a:pPr>
            <a:endParaRPr lang="en-US" sz="2300" dirty="0" smtClean="0">
              <a:sym typeface="Wingdings"/>
            </a:endParaRPr>
          </a:p>
          <a:p>
            <a:pPr marL="349250" lvl="1" indent="0">
              <a:buNone/>
            </a:pPr>
            <a:endParaRPr lang="en-US" sz="2300" dirty="0">
              <a:sym typeface="Wingdings"/>
            </a:endParaRPr>
          </a:p>
          <a:p>
            <a:pPr marL="806450" lvl="1" indent="-457200">
              <a:buAutoNum type="arabicPeriod"/>
            </a:pPr>
            <a:endParaRPr lang="en-US" sz="2000" dirty="0" smtClean="0">
              <a:sym typeface="Wingdings"/>
            </a:endParaRPr>
          </a:p>
          <a:p>
            <a:pPr marL="349250" lvl="1" indent="0">
              <a:buNone/>
            </a:pPr>
            <a:endParaRPr lang="en-US" sz="2000" dirty="0" smtClean="0">
              <a:sym typeface="Wingdings"/>
            </a:endParaRPr>
          </a:p>
          <a:p>
            <a:pPr marL="349250" lvl="1" indent="0">
              <a:buNone/>
            </a:pPr>
            <a:r>
              <a:rPr lang="en-US" sz="2000" dirty="0" smtClean="0">
                <a:sym typeface="Wingdings"/>
              </a:rPr>
              <a:t>Rate = k [BrO</a:t>
            </a:r>
            <a:r>
              <a:rPr lang="en-US" sz="2000" baseline="-25000" dirty="0" smtClean="0">
                <a:sym typeface="Wingdings"/>
              </a:rPr>
              <a:t>3</a:t>
            </a:r>
            <a:r>
              <a:rPr lang="en-US" sz="2000" baseline="30000" dirty="0" smtClean="0">
                <a:sym typeface="Wingdings"/>
              </a:rPr>
              <a:t>-</a:t>
            </a:r>
            <a:r>
              <a:rPr lang="en-US" sz="2000" dirty="0" smtClean="0">
                <a:sym typeface="Wingdings"/>
              </a:rPr>
              <a:t>]</a:t>
            </a:r>
            <a:r>
              <a:rPr lang="en-US" sz="2000" baseline="30000" dirty="0" smtClean="0">
                <a:sym typeface="Wingdings"/>
              </a:rPr>
              <a:t>m</a:t>
            </a:r>
            <a:r>
              <a:rPr lang="en-US" sz="2000" dirty="0" smtClean="0">
                <a:sym typeface="Wingdings"/>
              </a:rPr>
              <a:t> [HSO</a:t>
            </a:r>
            <a:r>
              <a:rPr lang="en-US" sz="2000" baseline="-25000" dirty="0" smtClean="0">
                <a:sym typeface="Wingdings"/>
              </a:rPr>
              <a:t>3</a:t>
            </a:r>
            <a:r>
              <a:rPr lang="en-US" sz="2000" baseline="30000" dirty="0" smtClean="0">
                <a:sym typeface="Wingdings"/>
              </a:rPr>
              <a:t>-</a:t>
            </a:r>
            <a:r>
              <a:rPr lang="en-US" sz="2000" dirty="0" smtClean="0">
                <a:sym typeface="Wingdings"/>
              </a:rPr>
              <a:t>]</a:t>
            </a:r>
            <a:r>
              <a:rPr lang="en-US" sz="2000" baseline="30000" dirty="0" smtClean="0">
                <a:sym typeface="Wingdings"/>
              </a:rPr>
              <a:t>n</a:t>
            </a:r>
            <a:endParaRPr lang="en-US" sz="2000" dirty="0" smtClean="0">
              <a:sym typeface="Wingdings"/>
            </a:endParaRP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08469631"/>
              </p:ext>
            </p:extLst>
          </p:nvPr>
        </p:nvGraphicFramePr>
        <p:xfrm>
          <a:off x="992810" y="1919599"/>
          <a:ext cx="7488252" cy="150437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75" name="Document" r:id="rId3" imgW="5626100" imgH="1282700" progId="Word.Document.12">
                  <p:embed/>
                </p:oleObj>
              </mc:Choice>
              <mc:Fallback>
                <p:oleObj name="Document" r:id="rId3" imgW="5626100" imgH="128270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992810" y="1919599"/>
                        <a:ext cx="7488252" cy="150437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0862537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2162" y="152403"/>
            <a:ext cx="7570787" cy="1147482"/>
          </a:xfrm>
        </p:spPr>
        <p:txBody>
          <a:bodyPr/>
          <a:lstStyle/>
          <a:p>
            <a:r>
              <a:rPr lang="en-US" sz="4500" dirty="0" smtClean="0"/>
              <a:t>Steps to solve rate law problems </a:t>
            </a:r>
            <a:endParaRPr lang="en-US" sz="4500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355601" y="1462826"/>
            <a:ext cx="8415866" cy="4999327"/>
          </a:xfrm>
        </p:spPr>
        <p:txBody>
          <a:bodyPr>
            <a:normAutofit/>
          </a:bodyPr>
          <a:lstStyle/>
          <a:p>
            <a:pPr marL="349250" lvl="1" indent="0">
              <a:buNone/>
            </a:pPr>
            <a:r>
              <a:rPr lang="en-US" sz="1800" dirty="0" err="1">
                <a:sym typeface="Wingdings"/>
              </a:rPr>
              <a:t>eg</a:t>
            </a:r>
            <a:r>
              <a:rPr lang="en-US" sz="1800" dirty="0">
                <a:sym typeface="Wingdings"/>
              </a:rPr>
              <a:t>. 2BrO</a:t>
            </a:r>
            <a:r>
              <a:rPr lang="en-US" sz="1800" baseline="-25000" dirty="0">
                <a:sym typeface="Wingdings"/>
              </a:rPr>
              <a:t>3</a:t>
            </a:r>
            <a:r>
              <a:rPr lang="en-US" sz="1800" baseline="30000" dirty="0">
                <a:sym typeface="Wingdings"/>
              </a:rPr>
              <a:t>- </a:t>
            </a:r>
            <a:r>
              <a:rPr lang="en-US" sz="1800" baseline="-25000" dirty="0">
                <a:sym typeface="Wingdings"/>
              </a:rPr>
              <a:t>(</a:t>
            </a:r>
            <a:r>
              <a:rPr lang="en-US" sz="1800" baseline="-25000" dirty="0" err="1">
                <a:sym typeface="Wingdings"/>
              </a:rPr>
              <a:t>aq</a:t>
            </a:r>
            <a:r>
              <a:rPr lang="en-US" sz="1800" baseline="-25000" dirty="0">
                <a:sym typeface="Wingdings"/>
              </a:rPr>
              <a:t>)</a:t>
            </a:r>
            <a:r>
              <a:rPr lang="en-US" sz="1800" dirty="0">
                <a:sym typeface="Wingdings"/>
              </a:rPr>
              <a:t> + 5HSO</a:t>
            </a:r>
            <a:r>
              <a:rPr lang="en-US" sz="1800" baseline="-25000" dirty="0">
                <a:sym typeface="Wingdings"/>
              </a:rPr>
              <a:t>3</a:t>
            </a:r>
            <a:r>
              <a:rPr lang="en-US" sz="1800" baseline="30000" dirty="0">
                <a:sym typeface="Wingdings"/>
              </a:rPr>
              <a:t>-</a:t>
            </a:r>
            <a:r>
              <a:rPr lang="en-US" sz="1800" dirty="0">
                <a:sym typeface="Wingdings"/>
              </a:rPr>
              <a:t> </a:t>
            </a:r>
            <a:r>
              <a:rPr lang="en-US" sz="1800" baseline="-25000" dirty="0">
                <a:sym typeface="Wingdings"/>
              </a:rPr>
              <a:t>(</a:t>
            </a:r>
            <a:r>
              <a:rPr lang="en-US" sz="1800" baseline="-25000" dirty="0" err="1">
                <a:sym typeface="Wingdings"/>
              </a:rPr>
              <a:t>aq</a:t>
            </a:r>
            <a:r>
              <a:rPr lang="en-US" sz="1800" baseline="-25000" dirty="0">
                <a:sym typeface="Wingdings"/>
              </a:rPr>
              <a:t>) </a:t>
            </a:r>
            <a:r>
              <a:rPr lang="en-US" sz="1800" dirty="0">
                <a:sym typeface="Wingdings"/>
              </a:rPr>
              <a:t> Br</a:t>
            </a:r>
            <a:r>
              <a:rPr lang="en-US" sz="1800" baseline="-25000" dirty="0">
                <a:sym typeface="Wingdings"/>
              </a:rPr>
              <a:t>2 (g)</a:t>
            </a:r>
            <a:r>
              <a:rPr lang="en-US" sz="1800" dirty="0">
                <a:sym typeface="Wingdings"/>
              </a:rPr>
              <a:t> + 5SO</a:t>
            </a:r>
            <a:r>
              <a:rPr lang="en-US" sz="1800" baseline="-25000" dirty="0">
                <a:sym typeface="Wingdings"/>
              </a:rPr>
              <a:t>4</a:t>
            </a:r>
            <a:r>
              <a:rPr lang="en-US" sz="1800" baseline="30000" dirty="0">
                <a:sym typeface="Wingdings"/>
              </a:rPr>
              <a:t>2-</a:t>
            </a:r>
            <a:r>
              <a:rPr lang="en-US" sz="1800" baseline="-25000" dirty="0">
                <a:sym typeface="Wingdings"/>
              </a:rPr>
              <a:t> (</a:t>
            </a:r>
            <a:r>
              <a:rPr lang="en-US" sz="1800" baseline="-25000" dirty="0" err="1">
                <a:sym typeface="Wingdings"/>
              </a:rPr>
              <a:t>aq</a:t>
            </a:r>
            <a:r>
              <a:rPr lang="en-US" sz="1800" baseline="-25000" dirty="0">
                <a:sym typeface="Wingdings"/>
              </a:rPr>
              <a:t>)</a:t>
            </a:r>
            <a:r>
              <a:rPr lang="en-US" sz="1800" dirty="0">
                <a:sym typeface="Wingdings"/>
              </a:rPr>
              <a:t> + H</a:t>
            </a:r>
            <a:r>
              <a:rPr lang="en-US" sz="1800" baseline="-25000" dirty="0">
                <a:sym typeface="Wingdings"/>
              </a:rPr>
              <a:t>2</a:t>
            </a:r>
            <a:r>
              <a:rPr lang="en-US" sz="1800" dirty="0">
                <a:sym typeface="Wingdings"/>
              </a:rPr>
              <a:t>O</a:t>
            </a:r>
            <a:r>
              <a:rPr lang="en-US" sz="1800" baseline="-25000" dirty="0">
                <a:sym typeface="Wingdings"/>
              </a:rPr>
              <a:t> (l)</a:t>
            </a:r>
            <a:r>
              <a:rPr lang="en-US" sz="1800" dirty="0">
                <a:sym typeface="Wingdings"/>
              </a:rPr>
              <a:t> + 3H</a:t>
            </a:r>
            <a:r>
              <a:rPr lang="en-US" sz="1800" baseline="30000" dirty="0">
                <a:sym typeface="Wingdings"/>
              </a:rPr>
              <a:t>+</a:t>
            </a:r>
            <a:r>
              <a:rPr lang="en-US" sz="1800" dirty="0">
                <a:sym typeface="Wingdings"/>
              </a:rPr>
              <a:t> </a:t>
            </a:r>
            <a:r>
              <a:rPr lang="en-US" sz="1800" baseline="-25000" dirty="0">
                <a:sym typeface="Wingdings"/>
              </a:rPr>
              <a:t>(</a:t>
            </a:r>
            <a:r>
              <a:rPr lang="en-US" sz="1800" baseline="-25000" dirty="0" err="1">
                <a:sym typeface="Wingdings"/>
              </a:rPr>
              <a:t>aq</a:t>
            </a:r>
            <a:r>
              <a:rPr lang="en-US" sz="1800" baseline="-25000" dirty="0">
                <a:sym typeface="Wingdings"/>
              </a:rPr>
              <a:t>)</a:t>
            </a:r>
            <a:endParaRPr lang="en-US" sz="1800" dirty="0" smtClean="0">
              <a:sym typeface="Wingdings"/>
            </a:endParaRPr>
          </a:p>
          <a:p>
            <a:pPr marL="349250" lvl="1" indent="0">
              <a:buNone/>
            </a:pPr>
            <a:endParaRPr lang="en-US" sz="2300" dirty="0">
              <a:sym typeface="Wingdings"/>
            </a:endParaRPr>
          </a:p>
          <a:p>
            <a:pPr marL="349250" lvl="1" indent="0">
              <a:buNone/>
            </a:pPr>
            <a:endParaRPr lang="en-US" sz="2300" dirty="0" smtClean="0">
              <a:sym typeface="Wingdings"/>
            </a:endParaRPr>
          </a:p>
          <a:p>
            <a:pPr marL="349250" lvl="1" indent="0">
              <a:buNone/>
            </a:pPr>
            <a:endParaRPr lang="en-US" sz="2300" dirty="0">
              <a:sym typeface="Wingdings"/>
            </a:endParaRPr>
          </a:p>
          <a:p>
            <a:pPr marL="806450" lvl="1" indent="-457200">
              <a:buAutoNum type="arabicPeriod"/>
            </a:pPr>
            <a:endParaRPr lang="en-US" sz="2000" dirty="0" smtClean="0">
              <a:sym typeface="Wingdings"/>
            </a:endParaRPr>
          </a:p>
          <a:p>
            <a:pPr marL="806450" lvl="1" indent="-457200">
              <a:buAutoNum type="arabicPeriod"/>
            </a:pPr>
            <a:r>
              <a:rPr lang="en-US" sz="2000" dirty="0" smtClean="0">
                <a:sym typeface="Wingdings"/>
              </a:rPr>
              <a:t>Write out rate equation: rate = k [BrO</a:t>
            </a:r>
            <a:r>
              <a:rPr lang="en-US" sz="2000" baseline="-25000" dirty="0" smtClean="0">
                <a:sym typeface="Wingdings"/>
              </a:rPr>
              <a:t>3</a:t>
            </a:r>
            <a:r>
              <a:rPr lang="en-US" sz="2000" baseline="30000" dirty="0" smtClean="0">
                <a:sym typeface="Wingdings"/>
              </a:rPr>
              <a:t>-</a:t>
            </a:r>
            <a:r>
              <a:rPr lang="en-US" sz="2000" dirty="0" smtClean="0">
                <a:sym typeface="Wingdings"/>
              </a:rPr>
              <a:t>]</a:t>
            </a:r>
            <a:r>
              <a:rPr lang="en-US" sz="2000" baseline="30000" dirty="0" smtClean="0">
                <a:sym typeface="Wingdings"/>
              </a:rPr>
              <a:t>m </a:t>
            </a:r>
            <a:r>
              <a:rPr lang="en-US" sz="2000" dirty="0" smtClean="0">
                <a:sym typeface="Wingdings"/>
              </a:rPr>
              <a:t>[HSO</a:t>
            </a:r>
            <a:r>
              <a:rPr lang="en-US" sz="2000" baseline="-25000" dirty="0" smtClean="0">
                <a:sym typeface="Wingdings"/>
              </a:rPr>
              <a:t>3</a:t>
            </a:r>
            <a:r>
              <a:rPr lang="en-US" sz="2000" baseline="30000" dirty="0" smtClean="0">
                <a:sym typeface="Wingdings"/>
              </a:rPr>
              <a:t>-</a:t>
            </a:r>
            <a:r>
              <a:rPr lang="en-US" sz="2000" dirty="0" smtClean="0">
                <a:sym typeface="Wingdings"/>
              </a:rPr>
              <a:t>]</a:t>
            </a:r>
            <a:r>
              <a:rPr lang="en-US" sz="2000" baseline="30000" dirty="0" smtClean="0">
                <a:sym typeface="Wingdings"/>
              </a:rPr>
              <a:t>n</a:t>
            </a:r>
          </a:p>
          <a:p>
            <a:pPr marL="806450" lvl="1" indent="-457200">
              <a:buAutoNum type="arabicPeriod"/>
            </a:pPr>
            <a:r>
              <a:rPr lang="en-US" sz="2000" dirty="0" smtClean="0">
                <a:sym typeface="Wingdings"/>
              </a:rPr>
              <a:t>pick a trial where [BrO</a:t>
            </a:r>
            <a:r>
              <a:rPr lang="en-US" sz="2000" baseline="-25000" dirty="0" smtClean="0">
                <a:sym typeface="Wingdings"/>
              </a:rPr>
              <a:t>3</a:t>
            </a:r>
            <a:r>
              <a:rPr lang="en-US" sz="2000" baseline="30000" dirty="0" smtClean="0">
                <a:sym typeface="Wingdings"/>
              </a:rPr>
              <a:t>-</a:t>
            </a:r>
            <a:r>
              <a:rPr lang="en-US" sz="2000" dirty="0" smtClean="0">
                <a:sym typeface="Wingdings"/>
              </a:rPr>
              <a:t>] changes but [HSO</a:t>
            </a:r>
            <a:r>
              <a:rPr lang="en-US" sz="2000" baseline="-25000" dirty="0" smtClean="0">
                <a:sym typeface="Wingdings"/>
              </a:rPr>
              <a:t>3</a:t>
            </a:r>
            <a:r>
              <a:rPr lang="en-US" sz="2000" baseline="30000" dirty="0" smtClean="0">
                <a:sym typeface="Wingdings"/>
              </a:rPr>
              <a:t>-</a:t>
            </a:r>
            <a:r>
              <a:rPr lang="en-US" sz="2000" dirty="0" smtClean="0">
                <a:sym typeface="Wingdings"/>
              </a:rPr>
              <a:t>] stays constant= trial 1 and trial 2</a:t>
            </a:r>
          </a:p>
          <a:p>
            <a:pPr marL="806450" lvl="1" indent="-457200">
              <a:buAutoNum type="arabicPeriod"/>
            </a:pPr>
            <a:r>
              <a:rPr lang="en-US" sz="2000" dirty="0" smtClean="0">
                <a:sym typeface="Wingdings"/>
              </a:rPr>
              <a:t>Using a ratio, determine the relationship between change in concentration and change in rate = (trial 1/trial2) = (4.0/2.0) = (1.6/0.8)</a:t>
            </a:r>
          </a:p>
          <a:p>
            <a:pPr marL="349250" lvl="1" indent="0">
              <a:buNone/>
            </a:pPr>
            <a:r>
              <a:rPr lang="en-US" sz="2000" dirty="0">
                <a:sym typeface="Wingdings"/>
              </a:rPr>
              <a:t>	</a:t>
            </a:r>
            <a:r>
              <a:rPr lang="en-US" sz="2000" dirty="0" smtClean="0">
                <a:sym typeface="Wingdings"/>
              </a:rPr>
              <a:t>= 2 = 2</a:t>
            </a:r>
            <a:endParaRPr lang="en-US" sz="2000" dirty="0">
              <a:sym typeface="Wingdings"/>
            </a:endParaRPr>
          </a:p>
          <a:p>
            <a:pPr marL="349250" lvl="1" indent="0">
              <a:buNone/>
            </a:pPr>
            <a:r>
              <a:rPr lang="en-US" sz="2000" dirty="0" smtClean="0">
                <a:sym typeface="Wingdings"/>
              </a:rPr>
              <a:t>4. Using the following chart, determine the rate order of [BrO</a:t>
            </a:r>
            <a:r>
              <a:rPr lang="en-US" sz="2000" baseline="-25000" dirty="0" smtClean="0">
                <a:sym typeface="Wingdings"/>
              </a:rPr>
              <a:t>3</a:t>
            </a:r>
            <a:r>
              <a:rPr lang="en-US" sz="2000" baseline="30000" dirty="0" smtClean="0">
                <a:sym typeface="Wingdings"/>
              </a:rPr>
              <a:t>-</a:t>
            </a:r>
            <a:r>
              <a:rPr lang="en-US" sz="2000" dirty="0" smtClean="0">
                <a:sym typeface="Wingdings"/>
              </a:rPr>
              <a:t>]</a:t>
            </a: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113342"/>
              </p:ext>
            </p:extLst>
          </p:nvPr>
        </p:nvGraphicFramePr>
        <p:xfrm>
          <a:off x="992810" y="1919599"/>
          <a:ext cx="7488252" cy="150437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91" name="Document" r:id="rId3" imgW="5626100" imgH="1282700" progId="Word.Document.12">
                  <p:embed/>
                </p:oleObj>
              </mc:Choice>
              <mc:Fallback>
                <p:oleObj name="Document" r:id="rId3" imgW="5626100" imgH="128270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992810" y="1919599"/>
                        <a:ext cx="7488252" cy="150437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4047460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2162" y="152403"/>
            <a:ext cx="7570787" cy="1147482"/>
          </a:xfrm>
        </p:spPr>
        <p:txBody>
          <a:bodyPr/>
          <a:lstStyle/>
          <a:p>
            <a:r>
              <a:rPr lang="en-US" sz="4500" dirty="0" smtClean="0"/>
              <a:t>Steps to solve rate law problems </a:t>
            </a:r>
            <a:endParaRPr lang="en-US" sz="4500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355601" y="1462825"/>
            <a:ext cx="8551258" cy="5256527"/>
          </a:xfrm>
        </p:spPr>
        <p:txBody>
          <a:bodyPr>
            <a:normAutofit/>
          </a:bodyPr>
          <a:lstStyle/>
          <a:p>
            <a:pPr marL="349250" lvl="1" indent="0">
              <a:buNone/>
            </a:pPr>
            <a:endParaRPr lang="en-US" sz="1800" dirty="0" smtClean="0">
              <a:sym typeface="Wingdings"/>
            </a:endParaRPr>
          </a:p>
          <a:p>
            <a:pPr marL="349250" lvl="1" indent="0">
              <a:buNone/>
            </a:pPr>
            <a:endParaRPr lang="en-US" sz="1800" dirty="0">
              <a:sym typeface="Wingdings"/>
            </a:endParaRPr>
          </a:p>
          <a:p>
            <a:pPr marL="349250" lvl="1" indent="0">
              <a:buNone/>
            </a:pPr>
            <a:endParaRPr lang="en-US" sz="1800" dirty="0" smtClean="0">
              <a:sym typeface="Wingdings"/>
            </a:endParaRPr>
          </a:p>
          <a:p>
            <a:pPr marL="349250" lvl="1" indent="0">
              <a:buNone/>
            </a:pPr>
            <a:endParaRPr lang="en-US" sz="1800" dirty="0">
              <a:sym typeface="Wingdings"/>
            </a:endParaRPr>
          </a:p>
          <a:p>
            <a:pPr marL="349250" lvl="1" indent="0">
              <a:buNone/>
            </a:pPr>
            <a:endParaRPr lang="en-US" sz="1800" dirty="0" smtClean="0">
              <a:sym typeface="Wingdings"/>
            </a:endParaRPr>
          </a:p>
          <a:p>
            <a:pPr marL="349250" lvl="1" indent="0">
              <a:buNone/>
            </a:pPr>
            <a:endParaRPr lang="en-US" sz="1800" dirty="0">
              <a:sym typeface="Wingdings"/>
            </a:endParaRPr>
          </a:p>
          <a:p>
            <a:pPr marL="349250" lvl="1" indent="0">
              <a:buNone/>
            </a:pPr>
            <a:endParaRPr lang="en-US" sz="1800" dirty="0" smtClean="0">
              <a:sym typeface="Wingdings"/>
            </a:endParaRPr>
          </a:p>
          <a:p>
            <a:pPr marL="349250" lvl="1" indent="0">
              <a:buNone/>
            </a:pPr>
            <a:endParaRPr lang="en-US" sz="1800" dirty="0" smtClean="0">
              <a:sym typeface="Wingdings"/>
            </a:endParaRPr>
          </a:p>
          <a:p>
            <a:pPr marL="349250" lvl="1" indent="0">
              <a:buNone/>
            </a:pPr>
            <a:endParaRPr lang="en-US" sz="1800" dirty="0">
              <a:sym typeface="Wingdings"/>
            </a:endParaRPr>
          </a:p>
          <a:p>
            <a:pPr marL="349250" lvl="1" indent="0">
              <a:buNone/>
            </a:pPr>
            <a:endParaRPr lang="en-US" sz="1800" dirty="0" smtClean="0">
              <a:sym typeface="Wingdings"/>
            </a:endParaRPr>
          </a:p>
          <a:p>
            <a:pPr marL="349250" lvl="1" indent="0">
              <a:buNone/>
            </a:pPr>
            <a:endParaRPr lang="en-US" sz="1800" dirty="0">
              <a:sym typeface="Wingdings"/>
            </a:endParaRPr>
          </a:p>
          <a:p>
            <a:pPr marL="349250" lvl="1" indent="0">
              <a:buNone/>
            </a:pPr>
            <a:endParaRPr lang="en-US" sz="1800" dirty="0" smtClean="0">
              <a:sym typeface="Wingdings"/>
            </a:endParaRPr>
          </a:p>
          <a:p>
            <a:pPr marL="349250" lvl="1" indent="0">
              <a:buNone/>
            </a:pPr>
            <a:r>
              <a:rPr lang="en-US" sz="1800" dirty="0" smtClean="0">
                <a:sym typeface="Wingdings"/>
              </a:rPr>
              <a:t>5. If the concentration is doubled (2.0 to 4.0), the rate also doubles (0.80 to 1.60), therefore the rate order is 1</a:t>
            </a:r>
          </a:p>
          <a:p>
            <a:pPr marL="349250" lvl="1" indent="0">
              <a:buNone/>
            </a:pPr>
            <a:r>
              <a:rPr lang="en-US" sz="1800" dirty="0" smtClean="0">
                <a:sym typeface="Wingdings"/>
              </a:rPr>
              <a:t>m=1</a:t>
            </a:r>
          </a:p>
          <a:p>
            <a:pPr marL="349250" lvl="1" indent="0">
              <a:buNone/>
            </a:pPr>
            <a:endParaRPr lang="en-US" sz="1800" dirty="0">
              <a:sym typeface="Wingdings"/>
            </a:endParaRPr>
          </a:p>
          <a:p>
            <a:pPr marL="349250" lvl="1" indent="0">
              <a:buNone/>
            </a:pPr>
            <a:endParaRPr lang="en-US" sz="1800" dirty="0" smtClean="0">
              <a:sym typeface="Wingdings"/>
            </a:endParaRP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01453211"/>
              </p:ext>
            </p:extLst>
          </p:nvPr>
        </p:nvGraphicFramePr>
        <p:xfrm>
          <a:off x="583157" y="3713326"/>
          <a:ext cx="7566746" cy="190842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48" name="Document" r:id="rId3" imgW="5740400" imgH="1447800" progId="Word.Document.12">
                  <p:embed/>
                </p:oleObj>
              </mc:Choice>
              <mc:Fallback>
                <p:oleObj name="Document" r:id="rId3" imgW="5740400" imgH="144780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83157" y="3713326"/>
                        <a:ext cx="7566746" cy="190842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90074899"/>
              </p:ext>
            </p:extLst>
          </p:nvPr>
        </p:nvGraphicFramePr>
        <p:xfrm>
          <a:off x="583157" y="1784326"/>
          <a:ext cx="8161592" cy="163965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49" name="Document" r:id="rId5" imgW="5626100" imgH="1282700" progId="Word.Document.12">
                  <p:embed/>
                </p:oleObj>
              </mc:Choice>
              <mc:Fallback>
                <p:oleObj name="Document" r:id="rId5" imgW="5626100" imgH="128270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83157" y="1784326"/>
                        <a:ext cx="8161592" cy="163965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77937652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2162" y="152403"/>
            <a:ext cx="7570787" cy="1147482"/>
          </a:xfrm>
        </p:spPr>
        <p:txBody>
          <a:bodyPr/>
          <a:lstStyle/>
          <a:p>
            <a:r>
              <a:rPr lang="en-US" sz="4500" dirty="0" smtClean="0"/>
              <a:t>Steps to solve rate law problems </a:t>
            </a:r>
            <a:endParaRPr lang="en-US" sz="4500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355601" y="1462825"/>
            <a:ext cx="8551258" cy="5256527"/>
          </a:xfrm>
        </p:spPr>
        <p:txBody>
          <a:bodyPr>
            <a:normAutofit/>
          </a:bodyPr>
          <a:lstStyle/>
          <a:p>
            <a:pPr marL="349250" lvl="1" indent="0">
              <a:buNone/>
            </a:pPr>
            <a:endParaRPr lang="en-US" sz="1800" dirty="0" smtClean="0">
              <a:sym typeface="Wingdings"/>
            </a:endParaRPr>
          </a:p>
          <a:p>
            <a:pPr marL="349250" lvl="1" indent="0">
              <a:buNone/>
            </a:pPr>
            <a:endParaRPr lang="en-US" sz="1800" dirty="0">
              <a:sym typeface="Wingdings"/>
            </a:endParaRPr>
          </a:p>
          <a:p>
            <a:pPr marL="349250" lvl="1" indent="0">
              <a:buNone/>
            </a:pPr>
            <a:endParaRPr lang="en-US" sz="1800" dirty="0" smtClean="0">
              <a:sym typeface="Wingdings"/>
            </a:endParaRPr>
          </a:p>
          <a:p>
            <a:pPr marL="349250" lvl="1" indent="0">
              <a:buNone/>
            </a:pPr>
            <a:endParaRPr lang="en-US" sz="1800" dirty="0">
              <a:sym typeface="Wingdings"/>
            </a:endParaRPr>
          </a:p>
          <a:p>
            <a:pPr marL="349250" lvl="1" indent="0">
              <a:buNone/>
            </a:pPr>
            <a:endParaRPr lang="en-US" sz="1800" dirty="0" smtClean="0">
              <a:sym typeface="Wingdings"/>
            </a:endParaRPr>
          </a:p>
          <a:p>
            <a:pPr marL="349250" lvl="1" indent="0">
              <a:buNone/>
            </a:pPr>
            <a:endParaRPr lang="en-US" sz="1800" dirty="0" smtClean="0">
              <a:sym typeface="Wingdings"/>
            </a:endParaRPr>
          </a:p>
          <a:p>
            <a:pPr marL="349250" lvl="1" indent="0">
              <a:buNone/>
            </a:pPr>
            <a:r>
              <a:rPr lang="en-US" sz="2000" dirty="0">
                <a:sym typeface="Wingdings"/>
              </a:rPr>
              <a:t>6. To find the rate order of the other reactant, follow the same steps but pick a trial where [HSO</a:t>
            </a:r>
            <a:r>
              <a:rPr lang="en-US" sz="2000" baseline="-25000" dirty="0">
                <a:sym typeface="Wingdings"/>
              </a:rPr>
              <a:t>3</a:t>
            </a:r>
            <a:r>
              <a:rPr lang="en-US" sz="2000" baseline="30000" dirty="0">
                <a:sym typeface="Wingdings"/>
              </a:rPr>
              <a:t>-</a:t>
            </a:r>
            <a:r>
              <a:rPr lang="en-US" sz="2000" dirty="0">
                <a:sym typeface="Wingdings"/>
              </a:rPr>
              <a:t>] changes but [BrO</a:t>
            </a:r>
            <a:r>
              <a:rPr lang="en-US" sz="2000" baseline="-25000" dirty="0">
                <a:sym typeface="Wingdings"/>
              </a:rPr>
              <a:t>3</a:t>
            </a:r>
            <a:r>
              <a:rPr lang="en-US" sz="2000" baseline="30000" dirty="0">
                <a:sym typeface="Wingdings"/>
              </a:rPr>
              <a:t>-</a:t>
            </a:r>
            <a:r>
              <a:rPr lang="en-US" sz="2000" dirty="0">
                <a:sym typeface="Wingdings"/>
              </a:rPr>
              <a:t>] stays constant= trial 2 and trial 3</a:t>
            </a:r>
          </a:p>
          <a:p>
            <a:pPr marL="349250" lvl="1" indent="0">
              <a:buNone/>
            </a:pPr>
            <a:r>
              <a:rPr lang="en-US" sz="2000" dirty="0">
                <a:sym typeface="Wingdings"/>
              </a:rPr>
              <a:t>= (6.0/3.0) = (0.8/0.2)</a:t>
            </a:r>
          </a:p>
          <a:p>
            <a:pPr marL="349250" lvl="1" indent="0">
              <a:buNone/>
            </a:pPr>
            <a:r>
              <a:rPr lang="en-US" sz="2000" dirty="0">
                <a:sym typeface="Wingdings"/>
              </a:rPr>
              <a:t>= 2 = 4</a:t>
            </a:r>
          </a:p>
          <a:p>
            <a:pPr marL="349250" lvl="1" indent="0">
              <a:buNone/>
            </a:pPr>
            <a:r>
              <a:rPr lang="en-US" sz="2000" dirty="0">
                <a:sym typeface="Wingdings"/>
              </a:rPr>
              <a:t>7. Use </a:t>
            </a:r>
            <a:r>
              <a:rPr lang="en-US" sz="2000" dirty="0" smtClean="0">
                <a:sym typeface="Wingdings"/>
              </a:rPr>
              <a:t>the following </a:t>
            </a:r>
            <a:r>
              <a:rPr lang="en-US" sz="2000" dirty="0">
                <a:sym typeface="Wingdings"/>
              </a:rPr>
              <a:t>table to determine the rate order</a:t>
            </a:r>
          </a:p>
          <a:p>
            <a:pPr marL="349250" lvl="1" indent="0">
              <a:buNone/>
            </a:pPr>
            <a:endParaRPr lang="en-US" sz="1800" dirty="0">
              <a:sym typeface="Wingdings"/>
            </a:endParaRPr>
          </a:p>
          <a:p>
            <a:pPr marL="349250" lvl="1" indent="0">
              <a:buNone/>
            </a:pPr>
            <a:endParaRPr lang="en-US" sz="1800" dirty="0" smtClean="0">
              <a:sym typeface="Wingdings"/>
            </a:endParaRP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21809410"/>
              </p:ext>
            </p:extLst>
          </p:nvPr>
        </p:nvGraphicFramePr>
        <p:xfrm>
          <a:off x="583157" y="1784326"/>
          <a:ext cx="8161592" cy="163965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40" name="Document" r:id="rId3" imgW="5626100" imgH="1282700" progId="Word.Document.12">
                  <p:embed/>
                </p:oleObj>
              </mc:Choice>
              <mc:Fallback>
                <p:oleObj name="Document" r:id="rId3" imgW="5626100" imgH="128270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83157" y="1784326"/>
                        <a:ext cx="8161592" cy="163965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45300637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2162" y="152403"/>
            <a:ext cx="7570787" cy="1147482"/>
          </a:xfrm>
        </p:spPr>
        <p:txBody>
          <a:bodyPr/>
          <a:lstStyle/>
          <a:p>
            <a:r>
              <a:rPr lang="en-US" sz="4500" dirty="0" smtClean="0"/>
              <a:t>Steps to solve rate law problems </a:t>
            </a:r>
            <a:endParaRPr lang="en-US" sz="4500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355601" y="1462825"/>
            <a:ext cx="8551258" cy="5256527"/>
          </a:xfrm>
        </p:spPr>
        <p:txBody>
          <a:bodyPr>
            <a:normAutofit/>
          </a:bodyPr>
          <a:lstStyle/>
          <a:p>
            <a:pPr marL="349250" lvl="1" indent="0">
              <a:buNone/>
            </a:pPr>
            <a:endParaRPr lang="en-US" sz="1800" dirty="0" smtClean="0">
              <a:sym typeface="Wingdings"/>
            </a:endParaRPr>
          </a:p>
          <a:p>
            <a:pPr marL="349250" lvl="1" indent="0">
              <a:buNone/>
            </a:pPr>
            <a:endParaRPr lang="en-US" sz="1800" dirty="0">
              <a:sym typeface="Wingdings"/>
            </a:endParaRPr>
          </a:p>
          <a:p>
            <a:pPr marL="349250" lvl="1" indent="0">
              <a:buNone/>
            </a:pPr>
            <a:endParaRPr lang="en-US" sz="1800" dirty="0" smtClean="0">
              <a:sym typeface="Wingdings"/>
            </a:endParaRPr>
          </a:p>
          <a:p>
            <a:pPr marL="349250" lvl="1" indent="0">
              <a:buNone/>
            </a:pPr>
            <a:endParaRPr lang="en-US" sz="1800" dirty="0">
              <a:sym typeface="Wingdings"/>
            </a:endParaRPr>
          </a:p>
          <a:p>
            <a:pPr marL="349250" lvl="1" indent="0">
              <a:buNone/>
            </a:pPr>
            <a:endParaRPr lang="en-US" sz="1800" dirty="0" smtClean="0">
              <a:sym typeface="Wingdings"/>
            </a:endParaRPr>
          </a:p>
          <a:p>
            <a:pPr marL="349250" lvl="1" indent="0">
              <a:buNone/>
            </a:pPr>
            <a:endParaRPr lang="en-US" sz="1800" dirty="0" smtClean="0">
              <a:sym typeface="Wingdings"/>
            </a:endParaRPr>
          </a:p>
          <a:p>
            <a:pPr marL="349250" lvl="1" indent="0">
              <a:buNone/>
            </a:pPr>
            <a:endParaRPr lang="en-US" sz="2000" dirty="0" smtClean="0">
              <a:sym typeface="Wingdings"/>
            </a:endParaRPr>
          </a:p>
          <a:p>
            <a:pPr marL="349250" lvl="1" indent="0">
              <a:buNone/>
            </a:pPr>
            <a:endParaRPr lang="en-US" sz="2000" dirty="0">
              <a:sym typeface="Wingdings"/>
            </a:endParaRPr>
          </a:p>
          <a:p>
            <a:pPr marL="349250" lvl="1" indent="0">
              <a:buNone/>
            </a:pPr>
            <a:endParaRPr lang="en-US" sz="2000" dirty="0" smtClean="0">
              <a:sym typeface="Wingdings"/>
            </a:endParaRPr>
          </a:p>
          <a:p>
            <a:pPr marL="349250" lvl="1" indent="0">
              <a:buNone/>
            </a:pPr>
            <a:endParaRPr lang="en-US" sz="2000" dirty="0">
              <a:sym typeface="Wingdings"/>
            </a:endParaRPr>
          </a:p>
          <a:p>
            <a:pPr marL="349250" lvl="1" indent="0">
              <a:buNone/>
            </a:pPr>
            <a:endParaRPr lang="en-US" sz="2000" dirty="0" smtClean="0">
              <a:sym typeface="Wingdings"/>
            </a:endParaRPr>
          </a:p>
          <a:p>
            <a:pPr marL="349250" lvl="1" indent="0">
              <a:buNone/>
            </a:pPr>
            <a:r>
              <a:rPr lang="en-US" sz="2000" dirty="0" smtClean="0">
                <a:sym typeface="Wingdings"/>
              </a:rPr>
              <a:t>8</a:t>
            </a:r>
            <a:r>
              <a:rPr lang="en-US" sz="2000" dirty="0">
                <a:sym typeface="Wingdings"/>
              </a:rPr>
              <a:t>. </a:t>
            </a:r>
            <a:r>
              <a:rPr lang="en-US" sz="2000" dirty="0" smtClean="0">
                <a:sym typeface="Wingdings"/>
              </a:rPr>
              <a:t>As the </a:t>
            </a:r>
            <a:r>
              <a:rPr lang="en-US" sz="2000" dirty="0">
                <a:sym typeface="Wingdings"/>
              </a:rPr>
              <a:t>concentration </a:t>
            </a:r>
            <a:r>
              <a:rPr lang="en-US" sz="2000" dirty="0" smtClean="0">
                <a:sym typeface="Wingdings"/>
              </a:rPr>
              <a:t>doubles the </a:t>
            </a:r>
            <a:r>
              <a:rPr lang="en-US" sz="2000" dirty="0">
                <a:sym typeface="Wingdings"/>
              </a:rPr>
              <a:t>rate was multiplied by 4, </a:t>
            </a:r>
            <a:r>
              <a:rPr lang="en-US" sz="2000" dirty="0" smtClean="0">
                <a:sym typeface="Wingdings"/>
              </a:rPr>
              <a:t>therefore </a:t>
            </a:r>
            <a:r>
              <a:rPr lang="en-US" sz="2000" dirty="0">
                <a:sym typeface="Wingdings"/>
              </a:rPr>
              <a:t>rate order of HSO</a:t>
            </a:r>
            <a:r>
              <a:rPr lang="en-US" sz="2000" baseline="-25000" dirty="0">
                <a:sym typeface="Wingdings"/>
              </a:rPr>
              <a:t>3</a:t>
            </a:r>
            <a:r>
              <a:rPr lang="en-US" sz="2000" baseline="30000" dirty="0">
                <a:sym typeface="Wingdings"/>
              </a:rPr>
              <a:t>-</a:t>
            </a:r>
            <a:r>
              <a:rPr lang="en-US" sz="2000" dirty="0">
                <a:sym typeface="Wingdings"/>
              </a:rPr>
              <a:t> = 2 (n=2)</a:t>
            </a:r>
          </a:p>
          <a:p>
            <a:pPr marL="349250" lvl="1" indent="0">
              <a:buNone/>
            </a:pPr>
            <a:r>
              <a:rPr lang="en-US" sz="2000" dirty="0">
                <a:sym typeface="Wingdings"/>
              </a:rPr>
              <a:t>9. Plug </a:t>
            </a:r>
            <a:r>
              <a:rPr lang="en-US" sz="2000" dirty="0" smtClean="0">
                <a:sym typeface="Wingdings"/>
              </a:rPr>
              <a:t>values into rate equation </a:t>
            </a:r>
            <a:r>
              <a:rPr lang="en-US" sz="2000" dirty="0">
                <a:sym typeface="Wingdings"/>
              </a:rPr>
              <a:t>rate = k [BrO</a:t>
            </a:r>
            <a:r>
              <a:rPr lang="en-US" sz="2000" baseline="-25000" dirty="0">
                <a:sym typeface="Wingdings"/>
              </a:rPr>
              <a:t>3</a:t>
            </a:r>
            <a:r>
              <a:rPr lang="en-US" sz="2000" baseline="30000" dirty="0">
                <a:sym typeface="Wingdings"/>
              </a:rPr>
              <a:t>-</a:t>
            </a:r>
            <a:r>
              <a:rPr lang="en-US" sz="2000" dirty="0">
                <a:sym typeface="Wingdings"/>
              </a:rPr>
              <a:t>]</a:t>
            </a:r>
            <a:r>
              <a:rPr lang="en-US" sz="2000" baseline="30000" dirty="0">
                <a:sym typeface="Wingdings"/>
              </a:rPr>
              <a:t>m </a:t>
            </a:r>
            <a:r>
              <a:rPr lang="en-US" sz="2000" dirty="0">
                <a:sym typeface="Wingdings"/>
              </a:rPr>
              <a:t>[HSO</a:t>
            </a:r>
            <a:r>
              <a:rPr lang="en-US" sz="2000" baseline="-25000" dirty="0">
                <a:sym typeface="Wingdings"/>
              </a:rPr>
              <a:t>3</a:t>
            </a:r>
            <a:r>
              <a:rPr lang="en-US" sz="2000" baseline="30000" dirty="0">
                <a:sym typeface="Wingdings"/>
              </a:rPr>
              <a:t>-</a:t>
            </a:r>
            <a:r>
              <a:rPr lang="en-US" sz="2000" dirty="0">
                <a:sym typeface="Wingdings"/>
              </a:rPr>
              <a:t>]</a:t>
            </a:r>
            <a:r>
              <a:rPr lang="en-US" sz="2000" baseline="30000" dirty="0">
                <a:sym typeface="Wingdings"/>
              </a:rPr>
              <a:t>n </a:t>
            </a:r>
            <a:r>
              <a:rPr lang="en-US" sz="2000" dirty="0">
                <a:sym typeface="Wingdings"/>
              </a:rPr>
              <a:t>and solve for k. </a:t>
            </a:r>
            <a:endParaRPr lang="en-US" sz="2000" baseline="30000" dirty="0">
              <a:sym typeface="Wingdings"/>
            </a:endParaRPr>
          </a:p>
          <a:p>
            <a:pPr marL="349250" lvl="1" indent="0">
              <a:buNone/>
            </a:pPr>
            <a:endParaRPr lang="en-US" sz="1800" dirty="0">
              <a:sym typeface="Wingdings"/>
            </a:endParaRPr>
          </a:p>
          <a:p>
            <a:pPr marL="349250" lvl="1" indent="0">
              <a:buNone/>
            </a:pPr>
            <a:endParaRPr lang="en-US" sz="1800" dirty="0" smtClean="0">
              <a:sym typeface="Wingdings"/>
            </a:endParaRP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21629583"/>
              </p:ext>
            </p:extLst>
          </p:nvPr>
        </p:nvGraphicFramePr>
        <p:xfrm>
          <a:off x="583157" y="1784326"/>
          <a:ext cx="8161592" cy="163965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536" name="Document" r:id="rId3" imgW="5626100" imgH="1282700" progId="Word.Document.12">
                  <p:embed/>
                </p:oleObj>
              </mc:Choice>
              <mc:Fallback>
                <p:oleObj name="Document" r:id="rId3" imgW="5626100" imgH="128270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83157" y="1784326"/>
                        <a:ext cx="8161592" cy="163965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79162771"/>
              </p:ext>
            </p:extLst>
          </p:nvPr>
        </p:nvGraphicFramePr>
        <p:xfrm>
          <a:off x="792162" y="3584726"/>
          <a:ext cx="7566746" cy="190842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537" name="Document" r:id="rId5" imgW="5740400" imgH="1447800" progId="Word.Document.12">
                  <p:embed/>
                </p:oleObj>
              </mc:Choice>
              <mc:Fallback>
                <p:oleObj name="Document" r:id="rId5" imgW="5740400" imgH="144780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92162" y="3584726"/>
                        <a:ext cx="7566746" cy="190842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479549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2162" y="152403"/>
            <a:ext cx="7570787" cy="1147482"/>
          </a:xfrm>
        </p:spPr>
        <p:txBody>
          <a:bodyPr/>
          <a:lstStyle/>
          <a:p>
            <a:r>
              <a:rPr lang="en-US" dirty="0" smtClean="0"/>
              <a:t>Chemical Kinetics</a:t>
            </a:r>
            <a:endParaRPr lang="en-US" dirty="0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792162" y="1761565"/>
            <a:ext cx="7570787" cy="4289611"/>
          </a:xfrm>
        </p:spPr>
        <p:txBody>
          <a:bodyPr/>
          <a:lstStyle/>
          <a:p>
            <a:r>
              <a:rPr lang="en-US" b="1" dirty="0"/>
              <a:t>Chemical kinetics </a:t>
            </a:r>
            <a:r>
              <a:rPr lang="en-US" b="1" dirty="0">
                <a:sym typeface="Wingdings"/>
              </a:rPr>
              <a:t> </a:t>
            </a:r>
            <a:r>
              <a:rPr lang="en-US" dirty="0">
                <a:sym typeface="Wingdings"/>
              </a:rPr>
              <a:t>studying how we can make reactions go faster or slower</a:t>
            </a:r>
          </a:p>
          <a:p>
            <a:r>
              <a:rPr lang="en-US" b="1" dirty="0" smtClean="0">
                <a:sym typeface="Wingdings"/>
              </a:rPr>
              <a:t>Why do we study this?</a:t>
            </a:r>
          </a:p>
          <a:p>
            <a:r>
              <a:rPr lang="en-US" b="1" dirty="0" smtClean="0">
                <a:sym typeface="Wingdings"/>
              </a:rPr>
              <a:t>Who makes use of chemical kinetics?</a:t>
            </a:r>
          </a:p>
          <a:p>
            <a:pPr marL="0" indent="0">
              <a:buNone/>
            </a:pPr>
            <a:endParaRPr lang="en-US" b="1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325104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2162" y="152403"/>
            <a:ext cx="7570787" cy="1147482"/>
          </a:xfrm>
        </p:spPr>
        <p:txBody>
          <a:bodyPr/>
          <a:lstStyle/>
          <a:p>
            <a:r>
              <a:rPr lang="en-US" dirty="0" smtClean="0"/>
              <a:t>Example 1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225425" y="2957802"/>
            <a:ext cx="8713787" cy="3093374"/>
          </a:xfrm>
        </p:spPr>
        <p:txBody>
          <a:bodyPr>
            <a:normAutofit/>
          </a:bodyPr>
          <a:lstStyle/>
          <a:p>
            <a:pPr marL="0" indent="0">
              <a:spcBef>
                <a:spcPts val="1200"/>
              </a:spcBef>
              <a:buNone/>
            </a:pPr>
            <a:r>
              <a:rPr lang="en-US" sz="2600" dirty="0" smtClean="0"/>
              <a:t>From the data collected above, determine the rate law of the following equation:</a:t>
            </a:r>
          </a:p>
          <a:p>
            <a:pPr marL="0" indent="0">
              <a:spcBef>
                <a:spcPts val="1200"/>
              </a:spcBef>
              <a:buNone/>
            </a:pPr>
            <a:r>
              <a:rPr lang="en-US" sz="2600" dirty="0" err="1" smtClean="0"/>
              <a:t>aA</a:t>
            </a:r>
            <a:r>
              <a:rPr lang="en-US" sz="2600" dirty="0" smtClean="0"/>
              <a:t> + </a:t>
            </a:r>
            <a:r>
              <a:rPr lang="en-US" sz="2600" dirty="0" err="1" smtClean="0"/>
              <a:t>bB</a:t>
            </a:r>
            <a:r>
              <a:rPr lang="en-US" sz="2600" dirty="0" smtClean="0"/>
              <a:t> </a:t>
            </a:r>
            <a:r>
              <a:rPr lang="en-US" sz="2600" dirty="0" smtClean="0">
                <a:sym typeface="Wingdings"/>
              </a:rPr>
              <a:t> products</a:t>
            </a:r>
            <a:endParaRPr lang="en-US" sz="2600" baseline="-25000" dirty="0" smtClean="0">
              <a:sym typeface="Wingdings"/>
            </a:endParaRPr>
          </a:p>
          <a:p>
            <a:pPr>
              <a:spcBef>
                <a:spcPts val="1200"/>
              </a:spcBef>
            </a:pPr>
            <a:r>
              <a:rPr lang="en-US" sz="2600" dirty="0" smtClean="0">
                <a:sym typeface="Wingdings"/>
              </a:rPr>
              <a:t>Rate = k[A]</a:t>
            </a:r>
            <a:r>
              <a:rPr lang="en-US" sz="2600" baseline="30000" dirty="0" smtClean="0">
                <a:sym typeface="Wingdings"/>
              </a:rPr>
              <a:t>m</a:t>
            </a:r>
            <a:r>
              <a:rPr lang="en-US" sz="2600" dirty="0" smtClean="0">
                <a:sym typeface="Wingdings"/>
              </a:rPr>
              <a:t>[B]</a:t>
            </a:r>
            <a:r>
              <a:rPr lang="en-US" sz="2600" baseline="30000" dirty="0" smtClean="0">
                <a:sym typeface="Wingdings"/>
              </a:rPr>
              <a:t>n</a:t>
            </a:r>
            <a:endParaRPr lang="en-US" sz="2600" dirty="0"/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02469622"/>
              </p:ext>
            </p:extLst>
          </p:nvPr>
        </p:nvGraphicFramePr>
        <p:xfrm>
          <a:off x="225425" y="1642212"/>
          <a:ext cx="8713788" cy="1582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47" name="Document" r:id="rId3" imgW="5626100" imgH="927100" progId="Word.Document.12">
                  <p:embed/>
                </p:oleObj>
              </mc:Choice>
              <mc:Fallback>
                <p:oleObj name="Document" r:id="rId3" imgW="5626100" imgH="92710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25425" y="1642212"/>
                        <a:ext cx="8713788" cy="15827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79629410"/>
              </p:ext>
            </p:extLst>
          </p:nvPr>
        </p:nvGraphicFramePr>
        <p:xfrm>
          <a:off x="792162" y="4967176"/>
          <a:ext cx="7566746" cy="190842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48" name="Document" r:id="rId5" imgW="5740400" imgH="1447800" progId="Word.Document.12">
                  <p:embed/>
                </p:oleObj>
              </mc:Choice>
              <mc:Fallback>
                <p:oleObj name="Document" r:id="rId5" imgW="5740400" imgH="144780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92162" y="4967176"/>
                        <a:ext cx="7566746" cy="190842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90947888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2162" y="152403"/>
            <a:ext cx="7570787" cy="1147482"/>
          </a:xfrm>
        </p:spPr>
        <p:txBody>
          <a:bodyPr/>
          <a:lstStyle/>
          <a:p>
            <a:r>
              <a:rPr lang="en-US" dirty="0" smtClean="0"/>
              <a:t>Example 1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792162" y="3345342"/>
            <a:ext cx="7570787" cy="2705834"/>
          </a:xfrm>
        </p:spPr>
        <p:txBody>
          <a:bodyPr>
            <a:normAutofit lnSpcReduction="10000"/>
          </a:bodyPr>
          <a:lstStyle/>
          <a:p>
            <a:r>
              <a:rPr lang="en-US" dirty="0" err="1" smtClean="0"/>
              <a:t>aA</a:t>
            </a:r>
            <a:r>
              <a:rPr lang="en-US" dirty="0" smtClean="0"/>
              <a:t> + </a:t>
            </a:r>
            <a:r>
              <a:rPr lang="en-US" dirty="0" err="1" smtClean="0"/>
              <a:t>bB</a:t>
            </a:r>
            <a:r>
              <a:rPr lang="en-US" dirty="0" smtClean="0"/>
              <a:t> </a:t>
            </a:r>
            <a:r>
              <a:rPr lang="en-US" dirty="0" smtClean="0">
                <a:sym typeface="Wingdings"/>
              </a:rPr>
              <a:t> products</a:t>
            </a:r>
            <a:endParaRPr lang="en-US" baseline="-25000" dirty="0" smtClean="0">
              <a:sym typeface="Wingdings"/>
            </a:endParaRPr>
          </a:p>
          <a:p>
            <a:r>
              <a:rPr lang="en-US" dirty="0" smtClean="0">
                <a:sym typeface="Wingdings"/>
              </a:rPr>
              <a:t>Rate = k[A]</a:t>
            </a:r>
            <a:r>
              <a:rPr lang="en-US" baseline="30000" dirty="0" smtClean="0">
                <a:sym typeface="Wingdings"/>
              </a:rPr>
              <a:t>m</a:t>
            </a:r>
            <a:r>
              <a:rPr lang="en-US" dirty="0" smtClean="0">
                <a:sym typeface="Wingdings"/>
              </a:rPr>
              <a:t>[B]</a:t>
            </a:r>
            <a:r>
              <a:rPr lang="en-US" baseline="30000" dirty="0" smtClean="0">
                <a:sym typeface="Wingdings"/>
              </a:rPr>
              <a:t>n</a:t>
            </a:r>
            <a:endParaRPr lang="en-US" dirty="0" smtClean="0">
              <a:sym typeface="Wingdings"/>
            </a:endParaRPr>
          </a:p>
          <a:p>
            <a:r>
              <a:rPr lang="en-US" dirty="0" smtClean="0">
                <a:sym typeface="Wingdings"/>
              </a:rPr>
              <a:t>m = 0; n = 1; k = 0.6s</a:t>
            </a:r>
            <a:r>
              <a:rPr lang="en-US" baseline="30000" dirty="0" smtClean="0">
                <a:sym typeface="Wingdings"/>
              </a:rPr>
              <a:t>-1</a:t>
            </a:r>
          </a:p>
          <a:p>
            <a:r>
              <a:rPr lang="en-US" dirty="0" smtClean="0">
                <a:sym typeface="Wingdings"/>
              </a:rPr>
              <a:t>Rate = 0.6s</a:t>
            </a:r>
            <a:r>
              <a:rPr lang="en-US" baseline="30000" dirty="0" smtClean="0">
                <a:sym typeface="Wingdings"/>
              </a:rPr>
              <a:t>-1</a:t>
            </a:r>
            <a:r>
              <a:rPr lang="en-US" dirty="0" smtClean="0">
                <a:sym typeface="Wingdings"/>
              </a:rPr>
              <a:t> [B]</a:t>
            </a:r>
            <a:r>
              <a:rPr lang="en-US" baseline="30000" dirty="0" smtClean="0">
                <a:sym typeface="Wingdings"/>
              </a:rPr>
              <a:t>1</a:t>
            </a:r>
            <a:endParaRPr lang="en-US" dirty="0"/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5099444"/>
              </p:ext>
            </p:extLst>
          </p:nvPr>
        </p:nvGraphicFramePr>
        <p:xfrm>
          <a:off x="225425" y="1762125"/>
          <a:ext cx="8713788" cy="1582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21" name="Document" r:id="rId3" imgW="5626100" imgH="927100" progId="Word.Document.12">
                  <p:embed/>
                </p:oleObj>
              </mc:Choice>
              <mc:Fallback>
                <p:oleObj name="Document" r:id="rId3" imgW="5626100" imgH="92710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25425" y="1762125"/>
                        <a:ext cx="8713788" cy="15827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6890627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2162" y="152403"/>
            <a:ext cx="7570787" cy="1147482"/>
          </a:xfrm>
        </p:spPr>
        <p:txBody>
          <a:bodyPr/>
          <a:lstStyle/>
          <a:p>
            <a:r>
              <a:rPr lang="en-US" dirty="0" smtClean="0"/>
              <a:t>Example 2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353702" y="2989951"/>
            <a:ext cx="8408461" cy="3061225"/>
          </a:xfrm>
        </p:spPr>
        <p:txBody>
          <a:bodyPr>
            <a:normAutofit/>
          </a:bodyPr>
          <a:lstStyle/>
          <a:p>
            <a:pPr marL="0" indent="0">
              <a:spcBef>
                <a:spcPts val="1200"/>
              </a:spcBef>
              <a:buNone/>
            </a:pPr>
            <a:r>
              <a:rPr lang="en-US" sz="2500" dirty="0" smtClean="0"/>
              <a:t>From the data collected above, determine the rate law of the following equation:</a:t>
            </a:r>
          </a:p>
          <a:p>
            <a:pPr>
              <a:spcBef>
                <a:spcPts val="1200"/>
              </a:spcBef>
            </a:pPr>
            <a:r>
              <a:rPr lang="en-US" sz="2500" dirty="0" smtClean="0"/>
              <a:t>2NO</a:t>
            </a:r>
            <a:r>
              <a:rPr lang="en-US" sz="2500" baseline="-25000" dirty="0" smtClean="0"/>
              <a:t>2</a:t>
            </a:r>
            <a:r>
              <a:rPr lang="en-US" sz="2500" dirty="0" smtClean="0"/>
              <a:t> + F</a:t>
            </a:r>
            <a:r>
              <a:rPr lang="en-US" sz="2500" baseline="-25000" dirty="0" smtClean="0"/>
              <a:t>2</a:t>
            </a:r>
            <a:r>
              <a:rPr lang="en-US" sz="2500" dirty="0" smtClean="0"/>
              <a:t> </a:t>
            </a:r>
            <a:r>
              <a:rPr lang="en-US" sz="2500" dirty="0" smtClean="0">
                <a:sym typeface="Wingdings"/>
              </a:rPr>
              <a:t> 2NO</a:t>
            </a:r>
            <a:r>
              <a:rPr lang="en-US" sz="2500" baseline="-25000" dirty="0" smtClean="0">
                <a:sym typeface="Wingdings"/>
              </a:rPr>
              <a:t>2</a:t>
            </a:r>
            <a:r>
              <a:rPr lang="en-US" sz="2500" dirty="0" smtClean="0">
                <a:sym typeface="Wingdings"/>
              </a:rPr>
              <a:t>F</a:t>
            </a:r>
            <a:endParaRPr lang="en-US" sz="2500" baseline="-25000" dirty="0" smtClean="0">
              <a:sym typeface="Wingdings"/>
            </a:endParaRPr>
          </a:p>
          <a:p>
            <a:pPr>
              <a:spcBef>
                <a:spcPts val="1200"/>
              </a:spcBef>
            </a:pPr>
            <a:r>
              <a:rPr lang="en-US" sz="2500" dirty="0" smtClean="0">
                <a:sym typeface="Wingdings"/>
              </a:rPr>
              <a:t>Rate = k[A]</a:t>
            </a:r>
            <a:r>
              <a:rPr lang="en-US" sz="2500" baseline="30000" dirty="0" smtClean="0">
                <a:sym typeface="Wingdings"/>
              </a:rPr>
              <a:t>m</a:t>
            </a:r>
            <a:r>
              <a:rPr lang="en-US" sz="2500" dirty="0" smtClean="0">
                <a:sym typeface="Wingdings"/>
              </a:rPr>
              <a:t>[B]</a:t>
            </a:r>
            <a:r>
              <a:rPr lang="en-US" sz="2500" baseline="30000" dirty="0" smtClean="0">
                <a:sym typeface="Wingdings"/>
              </a:rPr>
              <a:t>n</a:t>
            </a:r>
            <a:endParaRPr lang="en-US" sz="2500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80655971"/>
              </p:ext>
            </p:extLst>
          </p:nvPr>
        </p:nvGraphicFramePr>
        <p:xfrm>
          <a:off x="1" y="1623576"/>
          <a:ext cx="8939014" cy="154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69" name="Document" r:id="rId3" imgW="5626100" imgH="927100" progId="Word.Document.12">
                  <p:embed/>
                </p:oleObj>
              </mc:Choice>
              <mc:Fallback>
                <p:oleObj name="Document" r:id="rId3" imgW="5626100" imgH="92710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" y="1623576"/>
                        <a:ext cx="8939014" cy="1543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29336352"/>
              </p:ext>
            </p:extLst>
          </p:nvPr>
        </p:nvGraphicFramePr>
        <p:xfrm>
          <a:off x="792162" y="4967176"/>
          <a:ext cx="7566746" cy="190842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70" name="Document" r:id="rId5" imgW="5740400" imgH="1447800" progId="Word.Document.12">
                  <p:embed/>
                </p:oleObj>
              </mc:Choice>
              <mc:Fallback>
                <p:oleObj name="Document" r:id="rId5" imgW="5740400" imgH="144780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92162" y="4967176"/>
                        <a:ext cx="7566746" cy="190842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73070165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2162" y="152403"/>
            <a:ext cx="7570787" cy="1147482"/>
          </a:xfrm>
        </p:spPr>
        <p:txBody>
          <a:bodyPr/>
          <a:lstStyle/>
          <a:p>
            <a:r>
              <a:rPr lang="en-US" dirty="0" smtClean="0"/>
              <a:t>Example 2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353702" y="2989951"/>
            <a:ext cx="8408461" cy="3061225"/>
          </a:xfrm>
        </p:spPr>
        <p:txBody>
          <a:bodyPr>
            <a:normAutofit/>
          </a:bodyPr>
          <a:lstStyle/>
          <a:p>
            <a:pPr>
              <a:spcBef>
                <a:spcPts val="1200"/>
              </a:spcBef>
            </a:pPr>
            <a:r>
              <a:rPr lang="en-US" sz="2500" dirty="0" smtClean="0"/>
              <a:t>2NO</a:t>
            </a:r>
            <a:r>
              <a:rPr lang="en-US" sz="2500" baseline="-25000" dirty="0" smtClean="0"/>
              <a:t>2</a:t>
            </a:r>
            <a:r>
              <a:rPr lang="en-US" sz="2500" dirty="0" smtClean="0"/>
              <a:t> + F</a:t>
            </a:r>
            <a:r>
              <a:rPr lang="en-US" sz="2500" baseline="-25000" dirty="0" smtClean="0"/>
              <a:t>2</a:t>
            </a:r>
            <a:r>
              <a:rPr lang="en-US" sz="2500" dirty="0" smtClean="0"/>
              <a:t> </a:t>
            </a:r>
            <a:r>
              <a:rPr lang="en-US" sz="2500" dirty="0" smtClean="0">
                <a:sym typeface="Wingdings"/>
              </a:rPr>
              <a:t> 2NO</a:t>
            </a:r>
            <a:r>
              <a:rPr lang="en-US" sz="2500" baseline="-25000" dirty="0" smtClean="0">
                <a:sym typeface="Wingdings"/>
              </a:rPr>
              <a:t>2</a:t>
            </a:r>
            <a:r>
              <a:rPr lang="en-US" sz="2500" dirty="0" smtClean="0">
                <a:sym typeface="Wingdings"/>
              </a:rPr>
              <a:t>F</a:t>
            </a:r>
            <a:endParaRPr lang="en-US" sz="2500" baseline="-25000" dirty="0" smtClean="0">
              <a:sym typeface="Wingdings"/>
            </a:endParaRPr>
          </a:p>
          <a:p>
            <a:pPr>
              <a:spcBef>
                <a:spcPts val="1200"/>
              </a:spcBef>
            </a:pPr>
            <a:r>
              <a:rPr lang="en-US" sz="2500" dirty="0" smtClean="0">
                <a:sym typeface="Wingdings"/>
              </a:rPr>
              <a:t>Rate = k[A]</a:t>
            </a:r>
            <a:r>
              <a:rPr lang="en-US" sz="2500" baseline="30000" dirty="0" smtClean="0">
                <a:sym typeface="Wingdings"/>
              </a:rPr>
              <a:t>m</a:t>
            </a:r>
            <a:r>
              <a:rPr lang="en-US" sz="2500" dirty="0" smtClean="0">
                <a:sym typeface="Wingdings"/>
              </a:rPr>
              <a:t>[B]</a:t>
            </a:r>
            <a:r>
              <a:rPr lang="en-US" sz="2500" baseline="30000" dirty="0" smtClean="0">
                <a:sym typeface="Wingdings"/>
              </a:rPr>
              <a:t>n</a:t>
            </a:r>
          </a:p>
          <a:p>
            <a:pPr>
              <a:spcBef>
                <a:spcPts val="1200"/>
              </a:spcBef>
            </a:pPr>
            <a:r>
              <a:rPr lang="en-US" sz="2500" dirty="0" smtClean="0"/>
              <a:t>m = 2, n = 0, k = 4 x 10</a:t>
            </a:r>
            <a:r>
              <a:rPr lang="en-US" sz="2500" baseline="30000" dirty="0" smtClean="0"/>
              <a:t>-3</a:t>
            </a:r>
            <a:r>
              <a:rPr lang="en-US" sz="2500" dirty="0" smtClean="0"/>
              <a:t>M</a:t>
            </a:r>
            <a:r>
              <a:rPr lang="en-US" sz="2500" baseline="30000" dirty="0" smtClean="0"/>
              <a:t>-1</a:t>
            </a:r>
            <a:r>
              <a:rPr lang="en-US" sz="2500" dirty="0" smtClean="0"/>
              <a:t>s</a:t>
            </a:r>
            <a:r>
              <a:rPr lang="en-US" sz="2500" baseline="30000" dirty="0" smtClean="0"/>
              <a:t>-1</a:t>
            </a:r>
          </a:p>
          <a:p>
            <a:pPr>
              <a:spcBef>
                <a:spcPts val="1200"/>
              </a:spcBef>
            </a:pPr>
            <a:r>
              <a:rPr lang="en-US" sz="2500" dirty="0" smtClean="0"/>
              <a:t>Rate =</a:t>
            </a:r>
            <a:r>
              <a:rPr lang="en-US" sz="2500" dirty="0"/>
              <a:t>4 x 10</a:t>
            </a:r>
            <a:r>
              <a:rPr lang="en-US" sz="2500" baseline="30000" dirty="0"/>
              <a:t>-3</a:t>
            </a:r>
            <a:r>
              <a:rPr lang="en-US" sz="2500" dirty="0"/>
              <a:t>M</a:t>
            </a:r>
            <a:r>
              <a:rPr lang="en-US" sz="2500" baseline="30000" dirty="0"/>
              <a:t>-1</a:t>
            </a:r>
            <a:r>
              <a:rPr lang="en-US" sz="2500" dirty="0"/>
              <a:t>s</a:t>
            </a:r>
            <a:r>
              <a:rPr lang="en-US" sz="2500" baseline="30000" dirty="0"/>
              <a:t>-</a:t>
            </a:r>
            <a:r>
              <a:rPr lang="en-US" sz="2500" baseline="30000" dirty="0" smtClean="0"/>
              <a:t>1</a:t>
            </a:r>
            <a:r>
              <a:rPr lang="en-US" sz="2500" dirty="0" smtClean="0"/>
              <a:t> [NO</a:t>
            </a:r>
            <a:r>
              <a:rPr lang="en-US" sz="2500" baseline="-25000" dirty="0" smtClean="0"/>
              <a:t>2</a:t>
            </a:r>
            <a:r>
              <a:rPr lang="en-US" sz="2500" dirty="0" smtClean="0"/>
              <a:t>]</a:t>
            </a:r>
            <a:r>
              <a:rPr lang="en-US" sz="2500" baseline="30000" dirty="0" smtClean="0"/>
              <a:t>2</a:t>
            </a:r>
            <a:endParaRPr lang="en-US" sz="2500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61297515"/>
              </p:ext>
            </p:extLst>
          </p:nvPr>
        </p:nvGraphicFramePr>
        <p:xfrm>
          <a:off x="1" y="1623576"/>
          <a:ext cx="8939014" cy="154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13" name="Document" r:id="rId3" imgW="5626100" imgH="927100" progId="Word.Document.12">
                  <p:embed/>
                </p:oleObj>
              </mc:Choice>
              <mc:Fallback>
                <p:oleObj name="Document" r:id="rId3" imgW="5626100" imgH="92710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" y="1623576"/>
                        <a:ext cx="8939014" cy="1543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34141461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2162" y="152403"/>
            <a:ext cx="7570787" cy="1147482"/>
          </a:xfrm>
        </p:spPr>
        <p:txBody>
          <a:bodyPr/>
          <a:lstStyle/>
          <a:p>
            <a:r>
              <a:rPr lang="en-US" dirty="0" smtClean="0"/>
              <a:t>Team problem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353702" y="1880777"/>
            <a:ext cx="8408461" cy="4170400"/>
          </a:xfrm>
        </p:spPr>
        <p:txBody>
          <a:bodyPr>
            <a:normAutofit/>
          </a:bodyPr>
          <a:lstStyle/>
          <a:p>
            <a:pPr>
              <a:spcBef>
                <a:spcPts val="1200"/>
              </a:spcBef>
            </a:pPr>
            <a:r>
              <a:rPr lang="en-US" sz="2500" dirty="0" smtClean="0"/>
              <a:t>Get into groups </a:t>
            </a:r>
            <a:r>
              <a:rPr lang="en-US" sz="2500" smtClean="0"/>
              <a:t>of 3 </a:t>
            </a:r>
            <a:r>
              <a:rPr lang="en-US" sz="2500" dirty="0" smtClean="0"/>
              <a:t>and obtain problem clues</a:t>
            </a:r>
          </a:p>
          <a:p>
            <a:pPr marL="0" indent="0">
              <a:spcBef>
                <a:spcPts val="0"/>
              </a:spcBef>
              <a:buNone/>
            </a:pPr>
            <a:endParaRPr lang="en-US" sz="2400" dirty="0" smtClean="0"/>
          </a:p>
          <a:p>
            <a:pPr marL="0" indent="0">
              <a:spcBef>
                <a:spcPts val="0"/>
              </a:spcBef>
              <a:buNone/>
            </a:pPr>
            <a:r>
              <a:rPr lang="en-US" sz="2400" dirty="0" smtClean="0"/>
              <a:t>a</a:t>
            </a:r>
            <a:r>
              <a:rPr lang="en-US" sz="2400" dirty="0"/>
              <a:t>) Determine the order with respect to each reactant 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2400" dirty="0" smtClean="0"/>
              <a:t>b</a:t>
            </a:r>
            <a:r>
              <a:rPr lang="en-US" sz="2400" dirty="0"/>
              <a:t>) Determine the overall order of reaction</a:t>
            </a:r>
            <a:br>
              <a:rPr lang="en-US" sz="2400" dirty="0"/>
            </a:br>
            <a:r>
              <a:rPr lang="en-US" sz="2400" dirty="0"/>
              <a:t>c) Write the rate expression for the reaction.</a:t>
            </a:r>
            <a:br>
              <a:rPr lang="en-US" sz="2400" dirty="0"/>
            </a:br>
            <a:r>
              <a:rPr lang="en-US" sz="2400" dirty="0"/>
              <a:t>d) Find the value of the rate constant, k. </a:t>
            </a: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36724243"/>
              </p:ext>
            </p:extLst>
          </p:nvPr>
        </p:nvGraphicFramePr>
        <p:xfrm>
          <a:off x="354086" y="4324178"/>
          <a:ext cx="8504539" cy="2144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07" name="Document" r:id="rId3" imgW="5740400" imgH="1447800" progId="Word.Document.12">
                  <p:embed/>
                </p:oleObj>
              </mc:Choice>
              <mc:Fallback>
                <p:oleObj name="Document" r:id="rId3" imgW="5740400" imgH="144780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54086" y="4324178"/>
                        <a:ext cx="8504539" cy="2144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56676782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2162" y="152403"/>
            <a:ext cx="7570787" cy="1147482"/>
          </a:xfrm>
        </p:spPr>
        <p:txBody>
          <a:bodyPr/>
          <a:lstStyle/>
          <a:p>
            <a:r>
              <a:rPr lang="en-US" dirty="0" smtClean="0"/>
              <a:t>Practice Problem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249032" y="3345342"/>
            <a:ext cx="8593517" cy="2136235"/>
          </a:xfrm>
        </p:spPr>
        <p:txBody>
          <a:bodyPr/>
          <a:lstStyle/>
          <a:p>
            <a:pPr>
              <a:spcBef>
                <a:spcPts val="600"/>
              </a:spcBef>
            </a:pPr>
            <a:r>
              <a:rPr lang="en-US" dirty="0" smtClean="0"/>
              <a:t>From the data collected above, determine the rate law for the following equation: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en-US" dirty="0" smtClean="0">
                <a:sym typeface="Wingdings"/>
              </a:rPr>
              <a:t>IO</a:t>
            </a:r>
            <a:r>
              <a:rPr lang="en-US" baseline="-25000" dirty="0" smtClean="0">
                <a:sym typeface="Wingdings"/>
              </a:rPr>
              <a:t>3</a:t>
            </a:r>
            <a:r>
              <a:rPr lang="en-US" baseline="30000" dirty="0" smtClean="0">
                <a:sym typeface="Wingdings"/>
              </a:rPr>
              <a:t>-</a:t>
            </a:r>
            <a:r>
              <a:rPr lang="en-US" baseline="-25000" dirty="0" smtClean="0">
                <a:sym typeface="Wingdings"/>
              </a:rPr>
              <a:t> (</a:t>
            </a:r>
            <a:r>
              <a:rPr lang="en-US" baseline="-25000" dirty="0" err="1" smtClean="0">
                <a:sym typeface="Wingdings"/>
              </a:rPr>
              <a:t>aq</a:t>
            </a:r>
            <a:r>
              <a:rPr lang="en-US" baseline="-25000" dirty="0" smtClean="0">
                <a:sym typeface="Wingdings"/>
              </a:rPr>
              <a:t>)</a:t>
            </a:r>
            <a:r>
              <a:rPr lang="en-US" dirty="0" smtClean="0">
                <a:sym typeface="Wingdings"/>
              </a:rPr>
              <a:t> + 5I</a:t>
            </a:r>
            <a:r>
              <a:rPr lang="en-US" baseline="30000" dirty="0" smtClean="0">
                <a:sym typeface="Wingdings"/>
              </a:rPr>
              <a:t>-</a:t>
            </a:r>
            <a:r>
              <a:rPr lang="en-US" dirty="0" smtClean="0">
                <a:sym typeface="Wingdings"/>
              </a:rPr>
              <a:t> </a:t>
            </a:r>
            <a:r>
              <a:rPr lang="en-US" baseline="-25000" dirty="0" smtClean="0">
                <a:sym typeface="Wingdings"/>
              </a:rPr>
              <a:t>(</a:t>
            </a:r>
            <a:r>
              <a:rPr lang="en-US" baseline="-25000" dirty="0" err="1" smtClean="0">
                <a:sym typeface="Wingdings"/>
              </a:rPr>
              <a:t>aq</a:t>
            </a:r>
            <a:r>
              <a:rPr lang="en-US" baseline="-25000" dirty="0" smtClean="0">
                <a:sym typeface="Wingdings"/>
              </a:rPr>
              <a:t>)</a:t>
            </a:r>
            <a:r>
              <a:rPr lang="en-US" dirty="0" smtClean="0">
                <a:sym typeface="Wingdings"/>
              </a:rPr>
              <a:t> + 6H</a:t>
            </a:r>
            <a:r>
              <a:rPr lang="en-US" baseline="30000" dirty="0" smtClean="0">
                <a:sym typeface="Wingdings"/>
              </a:rPr>
              <a:t>+</a:t>
            </a:r>
            <a:r>
              <a:rPr lang="en-US" dirty="0" smtClean="0">
                <a:sym typeface="Wingdings"/>
              </a:rPr>
              <a:t> </a:t>
            </a:r>
            <a:r>
              <a:rPr lang="en-US" baseline="-25000" dirty="0" smtClean="0">
                <a:sym typeface="Wingdings"/>
              </a:rPr>
              <a:t>(</a:t>
            </a:r>
            <a:r>
              <a:rPr lang="en-US" baseline="-25000" dirty="0" err="1" smtClean="0">
                <a:sym typeface="Wingdings"/>
              </a:rPr>
              <a:t>aq</a:t>
            </a:r>
            <a:r>
              <a:rPr lang="en-US" baseline="-25000" dirty="0" smtClean="0">
                <a:sym typeface="Wingdings"/>
              </a:rPr>
              <a:t>)</a:t>
            </a:r>
            <a:r>
              <a:rPr lang="en-US" dirty="0" smtClean="0">
                <a:sym typeface="Wingdings"/>
              </a:rPr>
              <a:t>  3I</a:t>
            </a:r>
            <a:r>
              <a:rPr lang="en-US" baseline="-25000" dirty="0" smtClean="0">
                <a:sym typeface="Wingdings"/>
              </a:rPr>
              <a:t>2</a:t>
            </a:r>
            <a:r>
              <a:rPr lang="en-US" dirty="0" smtClean="0">
                <a:sym typeface="Wingdings"/>
              </a:rPr>
              <a:t> </a:t>
            </a:r>
            <a:r>
              <a:rPr lang="en-US" baseline="-25000" dirty="0" smtClean="0">
                <a:sym typeface="Wingdings"/>
              </a:rPr>
              <a:t>(</a:t>
            </a:r>
            <a:r>
              <a:rPr lang="en-US" baseline="-25000" dirty="0" err="1" smtClean="0">
                <a:sym typeface="Wingdings"/>
              </a:rPr>
              <a:t>aq</a:t>
            </a:r>
            <a:r>
              <a:rPr lang="en-US" baseline="-25000" dirty="0" smtClean="0">
                <a:sym typeface="Wingdings"/>
              </a:rPr>
              <a:t>)</a:t>
            </a:r>
            <a:r>
              <a:rPr lang="en-US" dirty="0" smtClean="0">
                <a:sym typeface="Wingdings"/>
              </a:rPr>
              <a:t> + 3H</a:t>
            </a:r>
            <a:r>
              <a:rPr lang="en-US" baseline="-25000" dirty="0" smtClean="0">
                <a:sym typeface="Wingdings"/>
              </a:rPr>
              <a:t>2</a:t>
            </a:r>
            <a:r>
              <a:rPr lang="en-US" dirty="0" smtClean="0">
                <a:sym typeface="Wingdings"/>
              </a:rPr>
              <a:t>O </a:t>
            </a:r>
            <a:r>
              <a:rPr lang="en-US" baseline="-25000" dirty="0" smtClean="0">
                <a:sym typeface="Wingdings"/>
              </a:rPr>
              <a:t>(l)</a:t>
            </a:r>
            <a:endParaRPr lang="en-US" dirty="0" smtClean="0">
              <a:sym typeface="Wingdings"/>
            </a:endParaRPr>
          </a:p>
          <a:p>
            <a:endParaRPr lang="en-US" dirty="0"/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63556477"/>
              </p:ext>
            </p:extLst>
          </p:nvPr>
        </p:nvGraphicFramePr>
        <p:xfrm>
          <a:off x="120650" y="1477963"/>
          <a:ext cx="8882063" cy="180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34" name="Document" r:id="rId3" imgW="5626100" imgH="1104900" progId="Word.Document.12">
                  <p:embed/>
                </p:oleObj>
              </mc:Choice>
              <mc:Fallback>
                <p:oleObj name="Document" r:id="rId3" imgW="5626100" imgH="110490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20650" y="1477963"/>
                        <a:ext cx="8882063" cy="1803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67803546"/>
              </p:ext>
            </p:extLst>
          </p:nvPr>
        </p:nvGraphicFramePr>
        <p:xfrm>
          <a:off x="792162" y="4935026"/>
          <a:ext cx="7566746" cy="190842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35" name="Document" r:id="rId5" imgW="5740400" imgH="1447800" progId="Word.Document.12">
                  <p:embed/>
                </p:oleObj>
              </mc:Choice>
              <mc:Fallback>
                <p:oleObj name="Document" r:id="rId5" imgW="5740400" imgH="144780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92162" y="4935026"/>
                        <a:ext cx="7566746" cy="190842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25342799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2162" y="152403"/>
            <a:ext cx="7570787" cy="1147482"/>
          </a:xfrm>
        </p:spPr>
        <p:txBody>
          <a:bodyPr/>
          <a:lstStyle/>
          <a:p>
            <a:r>
              <a:rPr lang="en-US" dirty="0" smtClean="0"/>
              <a:t>Practice Problem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249032" y="3345342"/>
            <a:ext cx="8593517" cy="3106258"/>
          </a:xfrm>
        </p:spPr>
        <p:txBody>
          <a:bodyPr>
            <a:normAutofit/>
          </a:bodyPr>
          <a:lstStyle/>
          <a:p>
            <a:pPr>
              <a:spcBef>
                <a:spcPts val="600"/>
              </a:spcBef>
            </a:pPr>
            <a:r>
              <a:rPr lang="en-US" dirty="0" smtClean="0"/>
              <a:t>From the data collected above, determine the rate law for the following equation: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en-US" dirty="0" smtClean="0">
                <a:sym typeface="Wingdings"/>
              </a:rPr>
              <a:t>IO</a:t>
            </a:r>
            <a:r>
              <a:rPr lang="en-US" baseline="-25000" dirty="0" smtClean="0">
                <a:sym typeface="Wingdings"/>
              </a:rPr>
              <a:t>3</a:t>
            </a:r>
            <a:r>
              <a:rPr lang="en-US" baseline="30000" dirty="0" smtClean="0">
                <a:sym typeface="Wingdings"/>
              </a:rPr>
              <a:t>-</a:t>
            </a:r>
            <a:r>
              <a:rPr lang="en-US" baseline="-25000" dirty="0" smtClean="0">
                <a:sym typeface="Wingdings"/>
              </a:rPr>
              <a:t> (</a:t>
            </a:r>
            <a:r>
              <a:rPr lang="en-US" baseline="-25000" dirty="0" err="1" smtClean="0">
                <a:sym typeface="Wingdings"/>
              </a:rPr>
              <a:t>aq</a:t>
            </a:r>
            <a:r>
              <a:rPr lang="en-US" baseline="-25000" dirty="0" smtClean="0">
                <a:sym typeface="Wingdings"/>
              </a:rPr>
              <a:t>)</a:t>
            </a:r>
            <a:r>
              <a:rPr lang="en-US" dirty="0" smtClean="0">
                <a:sym typeface="Wingdings"/>
              </a:rPr>
              <a:t> + 5I</a:t>
            </a:r>
            <a:r>
              <a:rPr lang="en-US" baseline="30000" dirty="0" smtClean="0">
                <a:sym typeface="Wingdings"/>
              </a:rPr>
              <a:t>-</a:t>
            </a:r>
            <a:r>
              <a:rPr lang="en-US" dirty="0" smtClean="0">
                <a:sym typeface="Wingdings"/>
              </a:rPr>
              <a:t> </a:t>
            </a:r>
            <a:r>
              <a:rPr lang="en-US" baseline="-25000" dirty="0" smtClean="0">
                <a:sym typeface="Wingdings"/>
              </a:rPr>
              <a:t>(</a:t>
            </a:r>
            <a:r>
              <a:rPr lang="en-US" baseline="-25000" dirty="0" err="1" smtClean="0">
                <a:sym typeface="Wingdings"/>
              </a:rPr>
              <a:t>aq</a:t>
            </a:r>
            <a:r>
              <a:rPr lang="en-US" baseline="-25000" dirty="0" smtClean="0">
                <a:sym typeface="Wingdings"/>
              </a:rPr>
              <a:t>)</a:t>
            </a:r>
            <a:r>
              <a:rPr lang="en-US" dirty="0" smtClean="0">
                <a:sym typeface="Wingdings"/>
              </a:rPr>
              <a:t> + 6H</a:t>
            </a:r>
            <a:r>
              <a:rPr lang="en-US" baseline="30000" dirty="0" smtClean="0">
                <a:sym typeface="Wingdings"/>
              </a:rPr>
              <a:t>+</a:t>
            </a:r>
            <a:r>
              <a:rPr lang="en-US" dirty="0" smtClean="0">
                <a:sym typeface="Wingdings"/>
              </a:rPr>
              <a:t> </a:t>
            </a:r>
            <a:r>
              <a:rPr lang="en-US" baseline="-25000" dirty="0" smtClean="0">
                <a:sym typeface="Wingdings"/>
              </a:rPr>
              <a:t>(</a:t>
            </a:r>
            <a:r>
              <a:rPr lang="en-US" baseline="-25000" dirty="0" err="1" smtClean="0">
                <a:sym typeface="Wingdings"/>
              </a:rPr>
              <a:t>aq</a:t>
            </a:r>
            <a:r>
              <a:rPr lang="en-US" baseline="-25000" dirty="0" smtClean="0">
                <a:sym typeface="Wingdings"/>
              </a:rPr>
              <a:t>)</a:t>
            </a:r>
            <a:r>
              <a:rPr lang="en-US" dirty="0" smtClean="0">
                <a:sym typeface="Wingdings"/>
              </a:rPr>
              <a:t>  3I</a:t>
            </a:r>
            <a:r>
              <a:rPr lang="en-US" baseline="-25000" dirty="0" smtClean="0">
                <a:sym typeface="Wingdings"/>
              </a:rPr>
              <a:t>2</a:t>
            </a:r>
            <a:r>
              <a:rPr lang="en-US" dirty="0" smtClean="0">
                <a:sym typeface="Wingdings"/>
              </a:rPr>
              <a:t> </a:t>
            </a:r>
            <a:r>
              <a:rPr lang="en-US" baseline="-25000" dirty="0" smtClean="0">
                <a:sym typeface="Wingdings"/>
              </a:rPr>
              <a:t>(</a:t>
            </a:r>
            <a:r>
              <a:rPr lang="en-US" baseline="-25000" dirty="0" err="1" smtClean="0">
                <a:sym typeface="Wingdings"/>
              </a:rPr>
              <a:t>aq</a:t>
            </a:r>
            <a:r>
              <a:rPr lang="en-US" baseline="-25000" dirty="0" smtClean="0">
                <a:sym typeface="Wingdings"/>
              </a:rPr>
              <a:t>)</a:t>
            </a:r>
            <a:r>
              <a:rPr lang="en-US" dirty="0" smtClean="0">
                <a:sym typeface="Wingdings"/>
              </a:rPr>
              <a:t> + 3H</a:t>
            </a:r>
            <a:r>
              <a:rPr lang="en-US" baseline="-25000" dirty="0" smtClean="0">
                <a:sym typeface="Wingdings"/>
              </a:rPr>
              <a:t>2</a:t>
            </a:r>
            <a:r>
              <a:rPr lang="en-US" dirty="0" smtClean="0">
                <a:sym typeface="Wingdings"/>
              </a:rPr>
              <a:t>O </a:t>
            </a:r>
            <a:r>
              <a:rPr lang="en-US" baseline="-25000" dirty="0" smtClean="0">
                <a:sym typeface="Wingdings"/>
              </a:rPr>
              <a:t>(l)</a:t>
            </a:r>
          </a:p>
          <a:p>
            <a:pPr marL="0" indent="0">
              <a:spcBef>
                <a:spcPts val="600"/>
              </a:spcBef>
              <a:buNone/>
            </a:pPr>
            <a:endParaRPr lang="en-US" baseline="-25000" dirty="0" smtClean="0">
              <a:sym typeface="Wingdings"/>
            </a:endParaRPr>
          </a:p>
          <a:p>
            <a:pPr>
              <a:spcBef>
                <a:spcPts val="600"/>
              </a:spcBef>
            </a:pPr>
            <a:r>
              <a:rPr lang="en-US" dirty="0" smtClean="0">
                <a:sym typeface="Wingdings"/>
              </a:rPr>
              <a:t>m = 1; n = 1; o = 2; k = 5M</a:t>
            </a:r>
            <a:r>
              <a:rPr lang="en-US" baseline="30000" dirty="0" smtClean="0">
                <a:sym typeface="Wingdings"/>
              </a:rPr>
              <a:t>-3</a:t>
            </a:r>
            <a:r>
              <a:rPr lang="en-US" dirty="0" smtClean="0">
                <a:sym typeface="Wingdings"/>
              </a:rPr>
              <a:t>s</a:t>
            </a:r>
            <a:r>
              <a:rPr lang="en-US" baseline="30000" dirty="0" smtClean="0">
                <a:sym typeface="Wingdings"/>
              </a:rPr>
              <a:t>-1</a:t>
            </a:r>
            <a:endParaRPr lang="en-US" dirty="0" smtClean="0">
              <a:sym typeface="Wingdings"/>
            </a:endParaRPr>
          </a:p>
          <a:p>
            <a:pPr>
              <a:spcBef>
                <a:spcPts val="600"/>
              </a:spcBef>
            </a:pPr>
            <a:r>
              <a:rPr lang="en-US" dirty="0" smtClean="0">
                <a:sym typeface="Wingdings"/>
              </a:rPr>
              <a:t>Rate = 5M</a:t>
            </a:r>
            <a:r>
              <a:rPr lang="en-US" baseline="30000" dirty="0" smtClean="0">
                <a:sym typeface="Wingdings"/>
              </a:rPr>
              <a:t>-3</a:t>
            </a:r>
            <a:r>
              <a:rPr lang="en-US" dirty="0" smtClean="0">
                <a:sym typeface="Wingdings"/>
              </a:rPr>
              <a:t>s</a:t>
            </a:r>
            <a:r>
              <a:rPr lang="en-US" baseline="30000" dirty="0" smtClean="0">
                <a:sym typeface="Wingdings"/>
              </a:rPr>
              <a:t>-1</a:t>
            </a:r>
            <a:r>
              <a:rPr lang="en-US" dirty="0" smtClean="0">
                <a:sym typeface="Wingdings"/>
              </a:rPr>
              <a:t> [IO</a:t>
            </a:r>
            <a:r>
              <a:rPr lang="en-US" baseline="-25000" dirty="0" smtClean="0">
                <a:sym typeface="Wingdings"/>
              </a:rPr>
              <a:t>3</a:t>
            </a:r>
            <a:r>
              <a:rPr lang="en-US" baseline="30000" dirty="0" smtClean="0">
                <a:sym typeface="Wingdings"/>
              </a:rPr>
              <a:t>-</a:t>
            </a:r>
            <a:r>
              <a:rPr lang="en-US" dirty="0" smtClean="0">
                <a:sym typeface="Wingdings"/>
              </a:rPr>
              <a:t>]</a:t>
            </a:r>
            <a:r>
              <a:rPr lang="en-US" baseline="30000" dirty="0" smtClean="0">
                <a:sym typeface="Wingdings"/>
              </a:rPr>
              <a:t>1 </a:t>
            </a:r>
            <a:r>
              <a:rPr lang="en-US" dirty="0" smtClean="0">
                <a:sym typeface="Wingdings"/>
              </a:rPr>
              <a:t>[I</a:t>
            </a:r>
            <a:r>
              <a:rPr lang="en-US" baseline="30000" dirty="0" smtClean="0">
                <a:sym typeface="Wingdings"/>
              </a:rPr>
              <a:t>-</a:t>
            </a:r>
            <a:r>
              <a:rPr lang="en-US" dirty="0" smtClean="0">
                <a:sym typeface="Wingdings"/>
              </a:rPr>
              <a:t>]</a:t>
            </a:r>
            <a:r>
              <a:rPr lang="en-US" baseline="30000" dirty="0" smtClean="0">
                <a:sym typeface="Wingdings"/>
              </a:rPr>
              <a:t>1</a:t>
            </a:r>
            <a:r>
              <a:rPr lang="en-US" dirty="0" smtClean="0">
                <a:sym typeface="Wingdings"/>
              </a:rPr>
              <a:t> [H</a:t>
            </a:r>
            <a:r>
              <a:rPr lang="en-US" baseline="30000" dirty="0" smtClean="0">
                <a:sym typeface="Wingdings"/>
              </a:rPr>
              <a:t>+</a:t>
            </a:r>
            <a:r>
              <a:rPr lang="en-US" dirty="0" smtClean="0">
                <a:sym typeface="Wingdings"/>
              </a:rPr>
              <a:t>]</a:t>
            </a:r>
            <a:r>
              <a:rPr lang="en-US" baseline="30000" dirty="0" smtClean="0">
                <a:sym typeface="Wingdings"/>
              </a:rPr>
              <a:t>2</a:t>
            </a:r>
            <a:endParaRPr lang="en-US" dirty="0">
              <a:sym typeface="Wingdings"/>
            </a:endParaRPr>
          </a:p>
          <a:p>
            <a:pPr marL="0" indent="0">
              <a:spcBef>
                <a:spcPts val="600"/>
              </a:spcBef>
              <a:buNone/>
            </a:pPr>
            <a:endParaRPr lang="en-US" dirty="0" smtClean="0">
              <a:sym typeface="Wingdings"/>
            </a:endParaRPr>
          </a:p>
          <a:p>
            <a:endParaRPr lang="en-US" dirty="0"/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0038378"/>
              </p:ext>
            </p:extLst>
          </p:nvPr>
        </p:nvGraphicFramePr>
        <p:xfrm>
          <a:off x="120650" y="1477963"/>
          <a:ext cx="8882063" cy="180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48" name="Document" r:id="rId3" imgW="5626100" imgH="1104900" progId="Word.Document.12">
                  <p:embed/>
                </p:oleObj>
              </mc:Choice>
              <mc:Fallback>
                <p:oleObj name="Document" r:id="rId3" imgW="5626100" imgH="110490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20650" y="1477963"/>
                        <a:ext cx="8882063" cy="1803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44039321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2162" y="152403"/>
            <a:ext cx="7570787" cy="1147482"/>
          </a:xfrm>
        </p:spPr>
        <p:txBody>
          <a:bodyPr/>
          <a:lstStyle/>
          <a:p>
            <a:r>
              <a:rPr lang="en-US" dirty="0" smtClean="0"/>
              <a:t>Homework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249032" y="1705692"/>
            <a:ext cx="8593517" cy="2714936"/>
          </a:xfrm>
        </p:spPr>
        <p:txBody>
          <a:bodyPr>
            <a:normAutofit/>
          </a:bodyPr>
          <a:lstStyle/>
          <a:p>
            <a:r>
              <a:rPr lang="en-US" dirty="0" smtClean="0"/>
              <a:t>P. 377 </a:t>
            </a:r>
            <a:r>
              <a:rPr lang="en-US" b="1" dirty="0" smtClean="0"/>
              <a:t>practice # 1, 2, 3, 6,</a:t>
            </a:r>
          </a:p>
          <a:p>
            <a:r>
              <a:rPr lang="en-US" dirty="0" smtClean="0"/>
              <a:t>P. </a:t>
            </a:r>
            <a:r>
              <a:rPr lang="en-US" smtClean="0"/>
              <a:t>415 </a:t>
            </a:r>
            <a:r>
              <a:rPr lang="en-US" b="1" smtClean="0"/>
              <a:t># 15 a-e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5265879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2162" y="152403"/>
            <a:ext cx="7570787" cy="1147482"/>
          </a:xfrm>
        </p:spPr>
        <p:txBody>
          <a:bodyPr/>
          <a:lstStyle/>
          <a:p>
            <a:r>
              <a:rPr lang="en-US" dirty="0" smtClean="0"/>
              <a:t>Lesson 3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249032" y="1705692"/>
            <a:ext cx="8593517" cy="4080194"/>
          </a:xfrm>
        </p:spPr>
        <p:txBody>
          <a:bodyPr>
            <a:normAutofit/>
          </a:bodyPr>
          <a:lstStyle/>
          <a:p>
            <a:r>
              <a:rPr lang="en-US" dirty="0" smtClean="0"/>
              <a:t>Reaction </a:t>
            </a:r>
            <a:r>
              <a:rPr lang="en-US" dirty="0" smtClean="0"/>
              <a:t>mechanisms:</a:t>
            </a:r>
          </a:p>
          <a:p>
            <a:pPr lvl="1"/>
            <a:r>
              <a:rPr lang="en-US" dirty="0" smtClean="0"/>
              <a:t>Ping pong activity</a:t>
            </a:r>
          </a:p>
          <a:p>
            <a:pPr lvl="1"/>
            <a:r>
              <a:rPr lang="en-US" dirty="0" smtClean="0"/>
              <a:t>Assembly line</a:t>
            </a:r>
            <a:endParaRPr lang="en-US" dirty="0" smtClean="0"/>
          </a:p>
          <a:p>
            <a:r>
              <a:rPr lang="en-US" dirty="0" smtClean="0"/>
              <a:t>Elephant toothpaste demonstration</a:t>
            </a:r>
          </a:p>
          <a:p>
            <a:r>
              <a:rPr lang="en-US" dirty="0" smtClean="0"/>
              <a:t>Practice problems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1867917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2162" y="-67726"/>
            <a:ext cx="7570787" cy="1147482"/>
          </a:xfrm>
        </p:spPr>
        <p:txBody>
          <a:bodyPr/>
          <a:lstStyle/>
          <a:p>
            <a:r>
              <a:rPr lang="en-US" dirty="0" smtClean="0"/>
              <a:t>Unit Mind Map</a:t>
            </a:r>
            <a:endParaRPr lang="en-US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32438663"/>
              </p:ext>
            </p:extLst>
          </p:nvPr>
        </p:nvGraphicFramePr>
        <p:xfrm>
          <a:off x="517650" y="1015992"/>
          <a:ext cx="7892394" cy="572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68" name="Document" r:id="rId3" imgW="7454900" imgH="5410200" progId="Word.Document.12">
                  <p:embed/>
                </p:oleObj>
              </mc:Choice>
              <mc:Fallback>
                <p:oleObj name="Document" r:id="rId3" imgW="7454900" imgH="541020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17650" y="1015992"/>
                        <a:ext cx="7892394" cy="5727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6882286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2162" y="152403"/>
            <a:ext cx="7570787" cy="1147482"/>
          </a:xfrm>
        </p:spPr>
        <p:txBody>
          <a:bodyPr/>
          <a:lstStyle/>
          <a:p>
            <a:r>
              <a:rPr lang="en-US" dirty="0" smtClean="0"/>
              <a:t>Chemical Kinetics</a:t>
            </a:r>
            <a:endParaRPr lang="en-US" dirty="0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792162" y="1761565"/>
            <a:ext cx="7570787" cy="4289611"/>
          </a:xfrm>
        </p:spPr>
        <p:txBody>
          <a:bodyPr/>
          <a:lstStyle/>
          <a:p>
            <a:r>
              <a:rPr lang="en-US" b="1" dirty="0"/>
              <a:t>Chemical kinetics </a:t>
            </a:r>
            <a:r>
              <a:rPr lang="en-US" b="1" dirty="0">
                <a:sym typeface="Wingdings"/>
              </a:rPr>
              <a:t> </a:t>
            </a:r>
            <a:r>
              <a:rPr lang="en-US" dirty="0">
                <a:sym typeface="Wingdings"/>
              </a:rPr>
              <a:t>studying how we can make reactions go faster or slower</a:t>
            </a:r>
          </a:p>
          <a:p>
            <a:r>
              <a:rPr lang="en-US" b="1" dirty="0" smtClean="0">
                <a:sym typeface="Wingdings"/>
              </a:rPr>
              <a:t>Why </a:t>
            </a:r>
            <a:r>
              <a:rPr lang="en-US" b="1" dirty="0">
                <a:sym typeface="Wingdings"/>
              </a:rPr>
              <a:t>should we study this?</a:t>
            </a:r>
          </a:p>
          <a:p>
            <a:pPr lvl="1"/>
            <a:r>
              <a:rPr lang="en-US" dirty="0">
                <a:sym typeface="Wingdings"/>
              </a:rPr>
              <a:t>Economics effects Materials are expensive</a:t>
            </a:r>
          </a:p>
          <a:p>
            <a:pPr lvl="1"/>
            <a:r>
              <a:rPr lang="en-US" dirty="0">
                <a:sym typeface="Wingdings"/>
              </a:rPr>
              <a:t>Developing pharmaceutical drugs</a:t>
            </a:r>
            <a:endParaRPr lang="en-US" b="1" dirty="0">
              <a:sym typeface="Wingdings"/>
            </a:endParaRPr>
          </a:p>
          <a:p>
            <a:r>
              <a:rPr lang="en-US" b="1" dirty="0" smtClean="0">
                <a:sym typeface="Wingdings"/>
              </a:rPr>
              <a:t>Who makes use of chemical kinetics?</a:t>
            </a:r>
          </a:p>
          <a:p>
            <a:pPr marL="0" indent="0">
              <a:buNone/>
            </a:pPr>
            <a:endParaRPr lang="en-US" b="1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693001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2162" y="152403"/>
            <a:ext cx="7570787" cy="1147482"/>
          </a:xfrm>
        </p:spPr>
        <p:txBody>
          <a:bodyPr/>
          <a:lstStyle/>
          <a:p>
            <a:r>
              <a:rPr lang="en-US" dirty="0" smtClean="0"/>
              <a:t>Reaction mechanisms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249032" y="1705691"/>
            <a:ext cx="8593517" cy="4271775"/>
          </a:xfrm>
        </p:spPr>
        <p:txBody>
          <a:bodyPr>
            <a:normAutofit/>
          </a:bodyPr>
          <a:lstStyle/>
          <a:p>
            <a:r>
              <a:rPr lang="en-US" dirty="0" smtClean="0"/>
              <a:t>Rate Laws </a:t>
            </a:r>
            <a:r>
              <a:rPr lang="en-US" dirty="0" smtClean="0">
                <a:sym typeface="Wingdings"/>
              </a:rPr>
              <a:t> determined experimentally</a:t>
            </a:r>
          </a:p>
          <a:p>
            <a:r>
              <a:rPr lang="en-US" dirty="0" smtClean="0">
                <a:sym typeface="Wingdings"/>
              </a:rPr>
              <a:t>Equation: Reactants 			products</a:t>
            </a:r>
          </a:p>
          <a:p>
            <a:r>
              <a:rPr lang="en-US" dirty="0" smtClean="0">
                <a:sym typeface="Wingdings"/>
              </a:rPr>
              <a:t>This actually occurs in a series of steps called </a:t>
            </a:r>
            <a:r>
              <a:rPr lang="en-US" b="1" dirty="0" smtClean="0">
                <a:sym typeface="Wingdings"/>
              </a:rPr>
              <a:t>elementary steps</a:t>
            </a:r>
            <a:endParaRPr lang="en-US" dirty="0" smtClean="0">
              <a:sym typeface="Wingdings"/>
            </a:endParaRPr>
          </a:p>
          <a:p>
            <a:pPr lvl="1"/>
            <a:r>
              <a:rPr lang="en-US" dirty="0" smtClean="0">
                <a:sym typeface="Wingdings"/>
              </a:rPr>
              <a:t>Analogy: Cooking takes place in several steps</a:t>
            </a:r>
          </a:p>
        </p:txBody>
      </p:sp>
      <p:cxnSp>
        <p:nvCxnSpPr>
          <p:cNvPr id="4" name="Straight Arrow Connector 3"/>
          <p:cNvCxnSpPr/>
          <p:nvPr/>
        </p:nvCxnSpPr>
        <p:spPr>
          <a:xfrm>
            <a:off x="3911600" y="2760133"/>
            <a:ext cx="1507067" cy="0"/>
          </a:xfrm>
          <a:prstGeom prst="straightConnector1">
            <a:avLst/>
          </a:prstGeom>
          <a:ln>
            <a:solidFill>
              <a:schemeClr val="accent1">
                <a:lumMod val="50000"/>
                <a:alpha val="50000"/>
              </a:schemeClr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79161402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2162" y="152403"/>
            <a:ext cx="7570787" cy="1147482"/>
          </a:xfrm>
        </p:spPr>
        <p:txBody>
          <a:bodyPr/>
          <a:lstStyle/>
          <a:p>
            <a:r>
              <a:rPr lang="en-US" dirty="0" smtClean="0"/>
              <a:t>Reaction mechanisms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249032" y="1705691"/>
            <a:ext cx="8593517" cy="4271775"/>
          </a:xfrm>
        </p:spPr>
        <p:txBody>
          <a:bodyPr>
            <a:normAutofit/>
          </a:bodyPr>
          <a:lstStyle/>
          <a:p>
            <a:r>
              <a:rPr lang="en-US" dirty="0" smtClean="0"/>
              <a:t>What are the chances of the following reaction occurring in one step?</a:t>
            </a:r>
          </a:p>
          <a:p>
            <a:pPr marL="0" indent="0">
              <a:buNone/>
            </a:pPr>
            <a:r>
              <a:rPr lang="en-US" dirty="0" smtClean="0"/>
              <a:t>Hint: collision theory</a:t>
            </a:r>
          </a:p>
          <a:p>
            <a:r>
              <a:rPr lang="en-US" dirty="0" smtClean="0">
                <a:sym typeface="Wingdings"/>
              </a:rPr>
              <a:t>4HBr </a:t>
            </a:r>
            <a:r>
              <a:rPr lang="en-US" baseline="-25000" dirty="0">
                <a:sym typeface="Wingdings"/>
              </a:rPr>
              <a:t>(g) </a:t>
            </a:r>
            <a:r>
              <a:rPr lang="en-US" dirty="0">
                <a:sym typeface="Wingdings"/>
              </a:rPr>
              <a:t>+ O</a:t>
            </a:r>
            <a:r>
              <a:rPr lang="en-US" baseline="-25000" dirty="0">
                <a:sym typeface="Wingdings"/>
              </a:rPr>
              <a:t>2</a:t>
            </a:r>
            <a:r>
              <a:rPr lang="en-US" dirty="0">
                <a:sym typeface="Wingdings"/>
              </a:rPr>
              <a:t> </a:t>
            </a:r>
            <a:r>
              <a:rPr lang="en-US" baseline="-25000" dirty="0">
                <a:sym typeface="Wingdings"/>
              </a:rPr>
              <a:t>(g)</a:t>
            </a:r>
            <a:r>
              <a:rPr lang="en-US" dirty="0">
                <a:sym typeface="Wingdings"/>
              </a:rPr>
              <a:t>  2H</a:t>
            </a:r>
            <a:r>
              <a:rPr lang="en-US" baseline="-25000" dirty="0">
                <a:sym typeface="Wingdings"/>
              </a:rPr>
              <a:t>2</a:t>
            </a:r>
            <a:r>
              <a:rPr lang="en-US" dirty="0">
                <a:sym typeface="Wingdings"/>
              </a:rPr>
              <a:t>O </a:t>
            </a:r>
            <a:r>
              <a:rPr lang="en-US" baseline="-25000" dirty="0">
                <a:sym typeface="Wingdings"/>
              </a:rPr>
              <a:t>(g)</a:t>
            </a:r>
            <a:r>
              <a:rPr lang="en-US" dirty="0">
                <a:sym typeface="Wingdings"/>
              </a:rPr>
              <a:t> + 2Br</a:t>
            </a:r>
            <a:r>
              <a:rPr lang="en-US" baseline="-25000" dirty="0">
                <a:sym typeface="Wingdings"/>
              </a:rPr>
              <a:t>2</a:t>
            </a:r>
            <a:r>
              <a:rPr lang="en-US" dirty="0">
                <a:sym typeface="Wingdings"/>
              </a:rPr>
              <a:t> </a:t>
            </a:r>
            <a:r>
              <a:rPr lang="en-US" baseline="-25000" dirty="0">
                <a:sym typeface="Wingdings"/>
              </a:rPr>
              <a:t>(g)</a:t>
            </a:r>
            <a:r>
              <a:rPr lang="en-US" dirty="0">
                <a:sym typeface="Wingdings"/>
              </a:rPr>
              <a:t> actually occurs in 3 separate steps</a:t>
            </a:r>
            <a:endParaRPr lang="en-US" dirty="0"/>
          </a:p>
          <a:p>
            <a:endParaRPr lang="en-US" dirty="0" smtClean="0">
              <a:sym typeface="Wingdings"/>
            </a:endParaRPr>
          </a:p>
        </p:txBody>
      </p:sp>
    </p:spTree>
    <p:extLst>
      <p:ext uri="{BB962C8B-B14F-4D97-AF65-F5344CB8AC3E}">
        <p14:creationId xmlns:p14="http://schemas.microsoft.com/office/powerpoint/2010/main" val="744226886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2162" y="152403"/>
            <a:ext cx="7570787" cy="1147482"/>
          </a:xfrm>
        </p:spPr>
        <p:txBody>
          <a:bodyPr/>
          <a:lstStyle/>
          <a:p>
            <a:r>
              <a:rPr lang="en-US" dirty="0" smtClean="0"/>
              <a:t>Reaction mechanisms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249032" y="1705691"/>
            <a:ext cx="8593517" cy="4915242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spcBef>
                <a:spcPts val="600"/>
              </a:spcBef>
              <a:spcAft>
                <a:spcPts val="1200"/>
              </a:spcAft>
              <a:buNone/>
            </a:pPr>
            <a:r>
              <a:rPr lang="en-US" dirty="0" smtClean="0">
                <a:sym typeface="Wingdings"/>
              </a:rPr>
              <a:t>4HBr </a:t>
            </a:r>
            <a:r>
              <a:rPr lang="en-US" baseline="-25000" dirty="0">
                <a:sym typeface="Wingdings"/>
              </a:rPr>
              <a:t>(g) </a:t>
            </a:r>
            <a:r>
              <a:rPr lang="en-US" dirty="0">
                <a:sym typeface="Wingdings"/>
              </a:rPr>
              <a:t>+ O</a:t>
            </a:r>
            <a:r>
              <a:rPr lang="en-US" baseline="-25000" dirty="0">
                <a:sym typeface="Wingdings"/>
              </a:rPr>
              <a:t>2</a:t>
            </a:r>
            <a:r>
              <a:rPr lang="en-US" dirty="0">
                <a:sym typeface="Wingdings"/>
              </a:rPr>
              <a:t> </a:t>
            </a:r>
            <a:r>
              <a:rPr lang="en-US" baseline="-25000" dirty="0">
                <a:sym typeface="Wingdings"/>
              </a:rPr>
              <a:t>(g)</a:t>
            </a:r>
            <a:r>
              <a:rPr lang="en-US" dirty="0">
                <a:sym typeface="Wingdings"/>
              </a:rPr>
              <a:t>  2H</a:t>
            </a:r>
            <a:r>
              <a:rPr lang="en-US" baseline="-25000" dirty="0">
                <a:sym typeface="Wingdings"/>
              </a:rPr>
              <a:t>2</a:t>
            </a:r>
            <a:r>
              <a:rPr lang="en-US" dirty="0">
                <a:sym typeface="Wingdings"/>
              </a:rPr>
              <a:t>O </a:t>
            </a:r>
            <a:r>
              <a:rPr lang="en-US" baseline="-25000" dirty="0">
                <a:sym typeface="Wingdings"/>
              </a:rPr>
              <a:t>(g)</a:t>
            </a:r>
            <a:r>
              <a:rPr lang="en-US" dirty="0">
                <a:sym typeface="Wingdings"/>
              </a:rPr>
              <a:t> + 2Br</a:t>
            </a:r>
            <a:r>
              <a:rPr lang="en-US" baseline="-25000" dirty="0">
                <a:sym typeface="Wingdings"/>
              </a:rPr>
              <a:t>2</a:t>
            </a:r>
            <a:r>
              <a:rPr lang="en-US" dirty="0">
                <a:sym typeface="Wingdings"/>
              </a:rPr>
              <a:t> </a:t>
            </a:r>
            <a:r>
              <a:rPr lang="en-US" baseline="-25000" dirty="0">
                <a:sym typeface="Wingdings"/>
              </a:rPr>
              <a:t>(g)</a:t>
            </a:r>
            <a:r>
              <a:rPr lang="en-US" dirty="0">
                <a:sym typeface="Wingdings"/>
              </a:rPr>
              <a:t> actually occurs in 3 separate </a:t>
            </a:r>
            <a:r>
              <a:rPr lang="en-US" dirty="0" smtClean="0">
                <a:sym typeface="Wingdings"/>
              </a:rPr>
              <a:t>steps:</a:t>
            </a:r>
          </a:p>
          <a:p>
            <a:pPr marL="0" indent="0">
              <a:spcBef>
                <a:spcPts val="600"/>
              </a:spcBef>
              <a:spcAft>
                <a:spcPts val="1200"/>
              </a:spcAft>
              <a:buNone/>
            </a:pPr>
            <a:r>
              <a:rPr lang="en-US" dirty="0" err="1" smtClean="0">
                <a:sym typeface="Wingdings"/>
              </a:rPr>
              <a:t>HBr</a:t>
            </a:r>
            <a:r>
              <a:rPr lang="en-US" dirty="0" smtClean="0">
                <a:sym typeface="Wingdings"/>
              </a:rPr>
              <a:t> </a:t>
            </a:r>
            <a:r>
              <a:rPr lang="en-US" baseline="-25000" dirty="0" smtClean="0">
                <a:sym typeface="Wingdings"/>
              </a:rPr>
              <a:t>(g)</a:t>
            </a:r>
            <a:r>
              <a:rPr lang="en-US" dirty="0" smtClean="0">
                <a:sym typeface="Wingdings"/>
              </a:rPr>
              <a:t> + O</a:t>
            </a:r>
            <a:r>
              <a:rPr lang="en-US" baseline="-25000" dirty="0" smtClean="0">
                <a:sym typeface="Wingdings"/>
              </a:rPr>
              <a:t>2</a:t>
            </a:r>
            <a:r>
              <a:rPr lang="en-US" dirty="0" smtClean="0">
                <a:sym typeface="Wingdings"/>
              </a:rPr>
              <a:t> </a:t>
            </a:r>
            <a:r>
              <a:rPr lang="en-US" baseline="-25000" dirty="0">
                <a:sym typeface="Wingdings"/>
              </a:rPr>
              <a:t>(</a:t>
            </a:r>
            <a:r>
              <a:rPr lang="en-US" baseline="-25000" dirty="0" smtClean="0">
                <a:sym typeface="Wingdings"/>
              </a:rPr>
              <a:t>g)</a:t>
            </a:r>
            <a:r>
              <a:rPr lang="en-US" dirty="0" smtClean="0">
                <a:sym typeface="Wingdings"/>
              </a:rPr>
              <a:t>  </a:t>
            </a:r>
            <a:r>
              <a:rPr lang="en-US" dirty="0" err="1" smtClean="0">
                <a:sym typeface="Wingdings"/>
              </a:rPr>
              <a:t>HOOBr</a:t>
            </a:r>
            <a:r>
              <a:rPr lang="en-US" dirty="0" smtClean="0">
                <a:sym typeface="Wingdings"/>
              </a:rPr>
              <a:t> </a:t>
            </a:r>
            <a:r>
              <a:rPr lang="en-US" baseline="-25000" dirty="0" smtClean="0">
                <a:sym typeface="Wingdings"/>
              </a:rPr>
              <a:t>(g)</a:t>
            </a:r>
            <a:r>
              <a:rPr lang="en-US" dirty="0" smtClean="0">
                <a:sym typeface="Wingdings"/>
              </a:rPr>
              <a:t> 			(slow)</a:t>
            </a:r>
          </a:p>
          <a:p>
            <a:pPr marL="0" indent="0">
              <a:spcBef>
                <a:spcPts val="600"/>
              </a:spcBef>
              <a:spcAft>
                <a:spcPts val="1200"/>
              </a:spcAft>
              <a:buNone/>
            </a:pPr>
            <a:r>
              <a:rPr lang="en-US" dirty="0" err="1" smtClean="0">
                <a:sym typeface="Wingdings"/>
              </a:rPr>
              <a:t>HOOBr</a:t>
            </a:r>
            <a:r>
              <a:rPr lang="en-US" dirty="0" smtClean="0">
                <a:sym typeface="Wingdings"/>
              </a:rPr>
              <a:t> </a:t>
            </a:r>
            <a:r>
              <a:rPr lang="en-US" baseline="-25000" dirty="0" smtClean="0">
                <a:sym typeface="Wingdings"/>
              </a:rPr>
              <a:t>(g)</a:t>
            </a:r>
            <a:r>
              <a:rPr lang="en-US" dirty="0" smtClean="0">
                <a:sym typeface="Wingdings"/>
              </a:rPr>
              <a:t> </a:t>
            </a:r>
            <a:r>
              <a:rPr lang="en-US" dirty="0">
                <a:sym typeface="Wingdings"/>
              </a:rPr>
              <a:t>+</a:t>
            </a:r>
            <a:r>
              <a:rPr lang="en-US" dirty="0" smtClean="0">
                <a:sym typeface="Wingdings"/>
              </a:rPr>
              <a:t> </a:t>
            </a:r>
            <a:r>
              <a:rPr lang="en-US" dirty="0" err="1" smtClean="0">
                <a:sym typeface="Wingdings"/>
              </a:rPr>
              <a:t>HBr</a:t>
            </a:r>
            <a:r>
              <a:rPr lang="en-US" dirty="0" smtClean="0">
                <a:sym typeface="Wingdings"/>
              </a:rPr>
              <a:t> </a:t>
            </a:r>
            <a:r>
              <a:rPr lang="en-US" baseline="-25000" dirty="0" smtClean="0">
                <a:sym typeface="Wingdings"/>
              </a:rPr>
              <a:t>(g)</a:t>
            </a:r>
            <a:r>
              <a:rPr lang="en-US" dirty="0" smtClean="0">
                <a:sym typeface="Wingdings"/>
              </a:rPr>
              <a:t>  2HOBr </a:t>
            </a:r>
            <a:r>
              <a:rPr lang="en-US" baseline="-25000" dirty="0" smtClean="0">
                <a:sym typeface="Wingdings"/>
              </a:rPr>
              <a:t>(g)</a:t>
            </a:r>
            <a:r>
              <a:rPr lang="en-US" dirty="0" smtClean="0">
                <a:sym typeface="Wingdings"/>
              </a:rPr>
              <a:t> 		(fast)</a:t>
            </a:r>
          </a:p>
          <a:p>
            <a:pPr marL="0" indent="0">
              <a:spcBef>
                <a:spcPts val="600"/>
              </a:spcBef>
              <a:spcAft>
                <a:spcPts val="1200"/>
              </a:spcAft>
              <a:buNone/>
            </a:pPr>
            <a:r>
              <a:rPr lang="en-US" dirty="0" smtClean="0">
                <a:sym typeface="Wingdings"/>
              </a:rPr>
              <a:t>2HOBr</a:t>
            </a:r>
            <a:r>
              <a:rPr lang="en-US" baseline="-25000" dirty="0" smtClean="0">
                <a:sym typeface="Wingdings"/>
              </a:rPr>
              <a:t> (g)</a:t>
            </a:r>
            <a:r>
              <a:rPr lang="en-US" dirty="0" smtClean="0">
                <a:sym typeface="Wingdings"/>
              </a:rPr>
              <a:t> + 2HBr </a:t>
            </a:r>
            <a:r>
              <a:rPr lang="en-US" baseline="-25000" dirty="0" smtClean="0">
                <a:sym typeface="Wingdings"/>
              </a:rPr>
              <a:t>(g)</a:t>
            </a:r>
            <a:r>
              <a:rPr lang="en-US" dirty="0" smtClean="0">
                <a:sym typeface="Wingdings"/>
              </a:rPr>
              <a:t>  2H</a:t>
            </a:r>
            <a:r>
              <a:rPr lang="en-US" baseline="-25000" dirty="0" smtClean="0">
                <a:sym typeface="Wingdings"/>
              </a:rPr>
              <a:t>2</a:t>
            </a:r>
            <a:r>
              <a:rPr lang="en-US" dirty="0" smtClean="0">
                <a:sym typeface="Wingdings"/>
              </a:rPr>
              <a:t>O </a:t>
            </a:r>
            <a:r>
              <a:rPr lang="en-US" baseline="-25000" dirty="0" smtClean="0">
                <a:sym typeface="Wingdings"/>
              </a:rPr>
              <a:t>(g) </a:t>
            </a:r>
            <a:r>
              <a:rPr lang="en-US" dirty="0" smtClean="0">
                <a:sym typeface="Wingdings"/>
              </a:rPr>
              <a:t>+ 2Br</a:t>
            </a:r>
            <a:r>
              <a:rPr lang="en-US" baseline="-25000" dirty="0" smtClean="0">
                <a:sym typeface="Wingdings"/>
              </a:rPr>
              <a:t>2 (g)	</a:t>
            </a:r>
            <a:r>
              <a:rPr lang="en-US" dirty="0" smtClean="0">
                <a:sym typeface="Wingdings"/>
              </a:rPr>
              <a:t>(fast)</a:t>
            </a:r>
          </a:p>
          <a:p>
            <a:pPr marL="0" indent="0">
              <a:spcBef>
                <a:spcPts val="600"/>
              </a:spcBef>
              <a:spcAft>
                <a:spcPts val="1200"/>
              </a:spcAft>
              <a:buNone/>
            </a:pPr>
            <a:r>
              <a:rPr lang="en-US" dirty="0">
                <a:sym typeface="Wingdings"/>
              </a:rPr>
              <a:t>4HBr </a:t>
            </a:r>
            <a:r>
              <a:rPr lang="en-US" baseline="-25000" dirty="0">
                <a:sym typeface="Wingdings"/>
              </a:rPr>
              <a:t>(g) </a:t>
            </a:r>
            <a:r>
              <a:rPr lang="en-US" dirty="0">
                <a:sym typeface="Wingdings"/>
              </a:rPr>
              <a:t>+ O</a:t>
            </a:r>
            <a:r>
              <a:rPr lang="en-US" baseline="-25000" dirty="0">
                <a:sym typeface="Wingdings"/>
              </a:rPr>
              <a:t>2</a:t>
            </a:r>
            <a:r>
              <a:rPr lang="en-US" dirty="0">
                <a:sym typeface="Wingdings"/>
              </a:rPr>
              <a:t> </a:t>
            </a:r>
            <a:r>
              <a:rPr lang="en-US" baseline="-25000" dirty="0">
                <a:sym typeface="Wingdings"/>
              </a:rPr>
              <a:t>(g)</a:t>
            </a:r>
            <a:r>
              <a:rPr lang="en-US" dirty="0">
                <a:sym typeface="Wingdings"/>
              </a:rPr>
              <a:t>  2H</a:t>
            </a:r>
            <a:r>
              <a:rPr lang="en-US" baseline="-25000" dirty="0">
                <a:sym typeface="Wingdings"/>
              </a:rPr>
              <a:t>2</a:t>
            </a:r>
            <a:r>
              <a:rPr lang="en-US" dirty="0">
                <a:sym typeface="Wingdings"/>
              </a:rPr>
              <a:t>O </a:t>
            </a:r>
            <a:r>
              <a:rPr lang="en-US" baseline="-25000" dirty="0">
                <a:sym typeface="Wingdings"/>
              </a:rPr>
              <a:t>(g)</a:t>
            </a:r>
            <a:r>
              <a:rPr lang="en-US" dirty="0">
                <a:sym typeface="Wingdings"/>
              </a:rPr>
              <a:t> + 2Br</a:t>
            </a:r>
            <a:r>
              <a:rPr lang="en-US" baseline="-25000" dirty="0">
                <a:sym typeface="Wingdings"/>
              </a:rPr>
              <a:t>2</a:t>
            </a:r>
            <a:r>
              <a:rPr lang="en-US" dirty="0">
                <a:sym typeface="Wingdings"/>
              </a:rPr>
              <a:t> </a:t>
            </a:r>
            <a:endParaRPr lang="en-US" dirty="0"/>
          </a:p>
          <a:p>
            <a:endParaRPr lang="en-US" dirty="0" smtClean="0">
              <a:sym typeface="Wingdings"/>
            </a:endParaRPr>
          </a:p>
        </p:txBody>
      </p:sp>
      <p:cxnSp>
        <p:nvCxnSpPr>
          <p:cNvPr id="4" name="Straight Connector 3"/>
          <p:cNvCxnSpPr/>
          <p:nvPr/>
        </p:nvCxnSpPr>
        <p:spPr>
          <a:xfrm>
            <a:off x="249032" y="5164666"/>
            <a:ext cx="8113917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75552193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2162" y="152403"/>
            <a:ext cx="7570787" cy="1147482"/>
          </a:xfrm>
        </p:spPr>
        <p:txBody>
          <a:bodyPr/>
          <a:lstStyle/>
          <a:p>
            <a:r>
              <a:rPr lang="en-US" dirty="0" smtClean="0"/>
              <a:t>Reaction mechanisms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249032" y="1705691"/>
            <a:ext cx="8593517" cy="4915242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spcBef>
                <a:spcPts val="600"/>
              </a:spcBef>
              <a:spcAft>
                <a:spcPts val="1200"/>
              </a:spcAft>
              <a:buNone/>
            </a:pPr>
            <a:r>
              <a:rPr lang="en-US" dirty="0" smtClean="0">
                <a:sym typeface="Wingdings"/>
              </a:rPr>
              <a:t>4HBr </a:t>
            </a:r>
            <a:r>
              <a:rPr lang="en-US" baseline="-25000" dirty="0">
                <a:sym typeface="Wingdings"/>
              </a:rPr>
              <a:t>(g) </a:t>
            </a:r>
            <a:r>
              <a:rPr lang="en-US" dirty="0">
                <a:sym typeface="Wingdings"/>
              </a:rPr>
              <a:t>+ O</a:t>
            </a:r>
            <a:r>
              <a:rPr lang="en-US" baseline="-25000" dirty="0">
                <a:sym typeface="Wingdings"/>
              </a:rPr>
              <a:t>2</a:t>
            </a:r>
            <a:r>
              <a:rPr lang="en-US" dirty="0">
                <a:sym typeface="Wingdings"/>
              </a:rPr>
              <a:t> </a:t>
            </a:r>
            <a:r>
              <a:rPr lang="en-US" baseline="-25000" dirty="0">
                <a:sym typeface="Wingdings"/>
              </a:rPr>
              <a:t>(g)</a:t>
            </a:r>
            <a:r>
              <a:rPr lang="en-US" dirty="0">
                <a:sym typeface="Wingdings"/>
              </a:rPr>
              <a:t>  2H</a:t>
            </a:r>
            <a:r>
              <a:rPr lang="en-US" baseline="-25000" dirty="0">
                <a:sym typeface="Wingdings"/>
              </a:rPr>
              <a:t>2</a:t>
            </a:r>
            <a:r>
              <a:rPr lang="en-US" dirty="0">
                <a:sym typeface="Wingdings"/>
              </a:rPr>
              <a:t>O </a:t>
            </a:r>
            <a:r>
              <a:rPr lang="en-US" baseline="-25000" dirty="0">
                <a:sym typeface="Wingdings"/>
              </a:rPr>
              <a:t>(g)</a:t>
            </a:r>
            <a:r>
              <a:rPr lang="en-US" dirty="0">
                <a:sym typeface="Wingdings"/>
              </a:rPr>
              <a:t> + 2Br</a:t>
            </a:r>
            <a:r>
              <a:rPr lang="en-US" baseline="-25000" dirty="0">
                <a:sym typeface="Wingdings"/>
              </a:rPr>
              <a:t>2</a:t>
            </a:r>
            <a:r>
              <a:rPr lang="en-US" dirty="0">
                <a:sym typeface="Wingdings"/>
              </a:rPr>
              <a:t> </a:t>
            </a:r>
            <a:r>
              <a:rPr lang="en-US" baseline="-25000" dirty="0">
                <a:sym typeface="Wingdings"/>
              </a:rPr>
              <a:t>(g)</a:t>
            </a:r>
            <a:r>
              <a:rPr lang="en-US" dirty="0">
                <a:sym typeface="Wingdings"/>
              </a:rPr>
              <a:t> actually occurs in 3 separate </a:t>
            </a:r>
            <a:r>
              <a:rPr lang="en-US" dirty="0" smtClean="0">
                <a:sym typeface="Wingdings"/>
              </a:rPr>
              <a:t>steps:</a:t>
            </a:r>
          </a:p>
          <a:p>
            <a:pPr marL="0" indent="0">
              <a:spcBef>
                <a:spcPts val="600"/>
              </a:spcBef>
              <a:spcAft>
                <a:spcPts val="1200"/>
              </a:spcAft>
              <a:buNone/>
            </a:pPr>
            <a:r>
              <a:rPr lang="en-US" dirty="0" err="1" smtClean="0">
                <a:sym typeface="Wingdings"/>
              </a:rPr>
              <a:t>HBr</a:t>
            </a:r>
            <a:r>
              <a:rPr lang="en-US" dirty="0" smtClean="0">
                <a:sym typeface="Wingdings"/>
              </a:rPr>
              <a:t> </a:t>
            </a:r>
            <a:r>
              <a:rPr lang="en-US" baseline="-25000" dirty="0" smtClean="0">
                <a:sym typeface="Wingdings"/>
              </a:rPr>
              <a:t>(g)</a:t>
            </a:r>
            <a:r>
              <a:rPr lang="en-US" dirty="0" smtClean="0">
                <a:sym typeface="Wingdings"/>
              </a:rPr>
              <a:t> + O</a:t>
            </a:r>
            <a:r>
              <a:rPr lang="en-US" baseline="-25000" dirty="0" smtClean="0">
                <a:sym typeface="Wingdings"/>
              </a:rPr>
              <a:t>2</a:t>
            </a:r>
            <a:r>
              <a:rPr lang="en-US" dirty="0" smtClean="0">
                <a:sym typeface="Wingdings"/>
              </a:rPr>
              <a:t> </a:t>
            </a:r>
            <a:r>
              <a:rPr lang="en-US" baseline="-25000" dirty="0">
                <a:sym typeface="Wingdings"/>
              </a:rPr>
              <a:t>(</a:t>
            </a:r>
            <a:r>
              <a:rPr lang="en-US" baseline="-25000" dirty="0" smtClean="0">
                <a:sym typeface="Wingdings"/>
              </a:rPr>
              <a:t>g)</a:t>
            </a:r>
            <a:r>
              <a:rPr lang="en-US" dirty="0" smtClean="0">
                <a:sym typeface="Wingdings"/>
              </a:rPr>
              <a:t>  </a:t>
            </a:r>
            <a:r>
              <a:rPr lang="en-US" dirty="0" err="1" smtClean="0">
                <a:sym typeface="Wingdings"/>
              </a:rPr>
              <a:t>HOOBr</a:t>
            </a:r>
            <a:r>
              <a:rPr lang="en-US" dirty="0" smtClean="0">
                <a:sym typeface="Wingdings"/>
              </a:rPr>
              <a:t> </a:t>
            </a:r>
            <a:r>
              <a:rPr lang="en-US" baseline="-25000" dirty="0" smtClean="0">
                <a:sym typeface="Wingdings"/>
              </a:rPr>
              <a:t>(g)</a:t>
            </a:r>
            <a:r>
              <a:rPr lang="en-US" dirty="0" smtClean="0">
                <a:sym typeface="Wingdings"/>
              </a:rPr>
              <a:t> 			(slow)</a:t>
            </a:r>
          </a:p>
          <a:p>
            <a:pPr marL="0" indent="0">
              <a:spcBef>
                <a:spcPts val="600"/>
              </a:spcBef>
              <a:spcAft>
                <a:spcPts val="1200"/>
              </a:spcAft>
              <a:buNone/>
            </a:pPr>
            <a:r>
              <a:rPr lang="en-US" dirty="0" err="1" smtClean="0">
                <a:sym typeface="Wingdings"/>
              </a:rPr>
              <a:t>HOOBr</a:t>
            </a:r>
            <a:r>
              <a:rPr lang="en-US" dirty="0" smtClean="0">
                <a:sym typeface="Wingdings"/>
              </a:rPr>
              <a:t> </a:t>
            </a:r>
            <a:r>
              <a:rPr lang="en-US" baseline="-25000" dirty="0" smtClean="0">
                <a:sym typeface="Wingdings"/>
              </a:rPr>
              <a:t>(g)</a:t>
            </a:r>
            <a:r>
              <a:rPr lang="en-US" dirty="0" smtClean="0">
                <a:sym typeface="Wingdings"/>
              </a:rPr>
              <a:t> </a:t>
            </a:r>
            <a:r>
              <a:rPr lang="en-US" dirty="0">
                <a:sym typeface="Wingdings"/>
              </a:rPr>
              <a:t>+</a:t>
            </a:r>
            <a:r>
              <a:rPr lang="en-US" dirty="0" smtClean="0">
                <a:sym typeface="Wingdings"/>
              </a:rPr>
              <a:t> </a:t>
            </a:r>
            <a:r>
              <a:rPr lang="en-US" dirty="0" err="1" smtClean="0">
                <a:sym typeface="Wingdings"/>
              </a:rPr>
              <a:t>HBr</a:t>
            </a:r>
            <a:r>
              <a:rPr lang="en-US" dirty="0" smtClean="0">
                <a:sym typeface="Wingdings"/>
              </a:rPr>
              <a:t> </a:t>
            </a:r>
            <a:r>
              <a:rPr lang="en-US" baseline="-25000" dirty="0" smtClean="0">
                <a:sym typeface="Wingdings"/>
              </a:rPr>
              <a:t>(g)</a:t>
            </a:r>
            <a:r>
              <a:rPr lang="en-US" dirty="0" smtClean="0">
                <a:sym typeface="Wingdings"/>
              </a:rPr>
              <a:t>  2HOBr </a:t>
            </a:r>
            <a:r>
              <a:rPr lang="en-US" baseline="-25000" dirty="0" smtClean="0">
                <a:sym typeface="Wingdings"/>
              </a:rPr>
              <a:t>(g)</a:t>
            </a:r>
            <a:r>
              <a:rPr lang="en-US" dirty="0" smtClean="0">
                <a:sym typeface="Wingdings"/>
              </a:rPr>
              <a:t> 		(fast)</a:t>
            </a:r>
          </a:p>
          <a:p>
            <a:pPr marL="0" indent="0">
              <a:spcBef>
                <a:spcPts val="600"/>
              </a:spcBef>
              <a:spcAft>
                <a:spcPts val="1200"/>
              </a:spcAft>
              <a:buNone/>
            </a:pPr>
            <a:r>
              <a:rPr lang="en-US" dirty="0" smtClean="0">
                <a:sym typeface="Wingdings"/>
              </a:rPr>
              <a:t>2HOBr</a:t>
            </a:r>
            <a:r>
              <a:rPr lang="en-US" baseline="-25000" dirty="0" smtClean="0">
                <a:sym typeface="Wingdings"/>
              </a:rPr>
              <a:t> (g)</a:t>
            </a:r>
            <a:r>
              <a:rPr lang="en-US" dirty="0" smtClean="0">
                <a:sym typeface="Wingdings"/>
              </a:rPr>
              <a:t> + 2HBr </a:t>
            </a:r>
            <a:r>
              <a:rPr lang="en-US" baseline="-25000" dirty="0" smtClean="0">
                <a:sym typeface="Wingdings"/>
              </a:rPr>
              <a:t>(g)</a:t>
            </a:r>
            <a:r>
              <a:rPr lang="en-US" dirty="0" smtClean="0">
                <a:sym typeface="Wingdings"/>
              </a:rPr>
              <a:t>  2H</a:t>
            </a:r>
            <a:r>
              <a:rPr lang="en-US" baseline="-25000" dirty="0" smtClean="0">
                <a:sym typeface="Wingdings"/>
              </a:rPr>
              <a:t>2</a:t>
            </a:r>
            <a:r>
              <a:rPr lang="en-US" dirty="0" smtClean="0">
                <a:sym typeface="Wingdings"/>
              </a:rPr>
              <a:t>O </a:t>
            </a:r>
            <a:r>
              <a:rPr lang="en-US" baseline="-25000" dirty="0" smtClean="0">
                <a:sym typeface="Wingdings"/>
              </a:rPr>
              <a:t>(g) </a:t>
            </a:r>
            <a:r>
              <a:rPr lang="en-US" dirty="0" smtClean="0">
                <a:sym typeface="Wingdings"/>
              </a:rPr>
              <a:t>+ 2Br</a:t>
            </a:r>
            <a:r>
              <a:rPr lang="en-US" baseline="-25000" dirty="0" smtClean="0">
                <a:sym typeface="Wingdings"/>
              </a:rPr>
              <a:t>2 (g)	</a:t>
            </a:r>
            <a:r>
              <a:rPr lang="en-US" dirty="0" smtClean="0">
                <a:sym typeface="Wingdings"/>
              </a:rPr>
              <a:t>(fast)</a:t>
            </a:r>
          </a:p>
          <a:p>
            <a:pPr marL="0" indent="0">
              <a:spcBef>
                <a:spcPts val="600"/>
              </a:spcBef>
              <a:spcAft>
                <a:spcPts val="1200"/>
              </a:spcAft>
              <a:buNone/>
            </a:pPr>
            <a:r>
              <a:rPr lang="en-US" dirty="0">
                <a:sym typeface="Wingdings"/>
              </a:rPr>
              <a:t>4HBr </a:t>
            </a:r>
            <a:r>
              <a:rPr lang="en-US" baseline="-25000" dirty="0">
                <a:sym typeface="Wingdings"/>
              </a:rPr>
              <a:t>(g) </a:t>
            </a:r>
            <a:r>
              <a:rPr lang="en-US" dirty="0">
                <a:sym typeface="Wingdings"/>
              </a:rPr>
              <a:t>+ O</a:t>
            </a:r>
            <a:r>
              <a:rPr lang="en-US" baseline="-25000" dirty="0">
                <a:sym typeface="Wingdings"/>
              </a:rPr>
              <a:t>2</a:t>
            </a:r>
            <a:r>
              <a:rPr lang="en-US" dirty="0">
                <a:sym typeface="Wingdings"/>
              </a:rPr>
              <a:t> </a:t>
            </a:r>
            <a:r>
              <a:rPr lang="en-US" baseline="-25000" dirty="0">
                <a:sym typeface="Wingdings"/>
              </a:rPr>
              <a:t>(g)</a:t>
            </a:r>
            <a:r>
              <a:rPr lang="en-US" dirty="0">
                <a:sym typeface="Wingdings"/>
              </a:rPr>
              <a:t>  2H</a:t>
            </a:r>
            <a:r>
              <a:rPr lang="en-US" baseline="-25000" dirty="0">
                <a:sym typeface="Wingdings"/>
              </a:rPr>
              <a:t>2</a:t>
            </a:r>
            <a:r>
              <a:rPr lang="en-US" dirty="0">
                <a:sym typeface="Wingdings"/>
              </a:rPr>
              <a:t>O </a:t>
            </a:r>
            <a:r>
              <a:rPr lang="en-US" baseline="-25000" dirty="0">
                <a:sym typeface="Wingdings"/>
              </a:rPr>
              <a:t>(g)</a:t>
            </a:r>
            <a:r>
              <a:rPr lang="en-US" dirty="0">
                <a:sym typeface="Wingdings"/>
              </a:rPr>
              <a:t> + 2Br</a:t>
            </a:r>
            <a:r>
              <a:rPr lang="en-US" baseline="-25000" dirty="0">
                <a:sym typeface="Wingdings"/>
              </a:rPr>
              <a:t>2</a:t>
            </a:r>
            <a:r>
              <a:rPr lang="en-US" dirty="0">
                <a:sym typeface="Wingdings"/>
              </a:rPr>
              <a:t> </a:t>
            </a:r>
            <a:endParaRPr lang="en-US" dirty="0" smtClean="0">
              <a:sym typeface="Wingdings"/>
            </a:endParaRPr>
          </a:p>
          <a:p>
            <a:pPr marL="0" indent="0">
              <a:spcBef>
                <a:spcPts val="600"/>
              </a:spcBef>
              <a:spcAft>
                <a:spcPts val="1200"/>
              </a:spcAft>
              <a:buNone/>
            </a:pPr>
            <a:r>
              <a:rPr lang="en-US" dirty="0">
                <a:sym typeface="Wingdings"/>
              </a:rPr>
              <a:t>Rate law: rate = k[HBr</a:t>
            </a:r>
            <a:r>
              <a:rPr lang="en-US" baseline="-25000" dirty="0">
                <a:sym typeface="Wingdings"/>
              </a:rPr>
              <a:t>2</a:t>
            </a:r>
            <a:r>
              <a:rPr lang="en-US" dirty="0">
                <a:sym typeface="Wingdings"/>
              </a:rPr>
              <a:t>][O</a:t>
            </a:r>
            <a:r>
              <a:rPr lang="en-US" baseline="-25000" dirty="0">
                <a:sym typeface="Wingdings"/>
              </a:rPr>
              <a:t>2</a:t>
            </a:r>
            <a:r>
              <a:rPr lang="en-US" dirty="0">
                <a:sym typeface="Wingdings"/>
              </a:rPr>
              <a:t>]</a:t>
            </a:r>
          </a:p>
          <a:p>
            <a:pPr marL="0" indent="0">
              <a:spcBef>
                <a:spcPts val="600"/>
              </a:spcBef>
              <a:spcAft>
                <a:spcPts val="1200"/>
              </a:spcAft>
              <a:buNone/>
            </a:pPr>
            <a:endParaRPr lang="en-US" dirty="0"/>
          </a:p>
          <a:p>
            <a:endParaRPr lang="en-US" dirty="0" smtClean="0">
              <a:sym typeface="Wingdings"/>
            </a:endParaRPr>
          </a:p>
        </p:txBody>
      </p:sp>
      <p:cxnSp>
        <p:nvCxnSpPr>
          <p:cNvPr id="4" name="Straight Connector 3"/>
          <p:cNvCxnSpPr/>
          <p:nvPr/>
        </p:nvCxnSpPr>
        <p:spPr>
          <a:xfrm>
            <a:off x="249032" y="5164666"/>
            <a:ext cx="8113917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76081705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2162" y="152403"/>
            <a:ext cx="7570787" cy="1147482"/>
          </a:xfrm>
        </p:spPr>
        <p:txBody>
          <a:bodyPr/>
          <a:lstStyle/>
          <a:p>
            <a:r>
              <a:rPr lang="en-US" dirty="0" smtClean="0"/>
              <a:t>Reaction mechanisms: working backwards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249032" y="1705691"/>
            <a:ext cx="8593517" cy="4915242"/>
          </a:xfrm>
        </p:spPr>
        <p:txBody>
          <a:bodyPr>
            <a:normAutofit/>
          </a:bodyPr>
          <a:lstStyle/>
          <a:p>
            <a:pPr marL="0" indent="0">
              <a:spcBef>
                <a:spcPts val="600"/>
              </a:spcBef>
              <a:spcAft>
                <a:spcPts val="1200"/>
              </a:spcAft>
              <a:buNone/>
            </a:pPr>
            <a:r>
              <a:rPr lang="en-US" dirty="0" smtClean="0">
                <a:sym typeface="Wingdings"/>
              </a:rPr>
              <a:t>Overall equation: 4HBr </a:t>
            </a:r>
            <a:r>
              <a:rPr lang="en-US" baseline="-25000" dirty="0">
                <a:sym typeface="Wingdings"/>
              </a:rPr>
              <a:t>(g) </a:t>
            </a:r>
            <a:r>
              <a:rPr lang="en-US" dirty="0">
                <a:sym typeface="Wingdings"/>
              </a:rPr>
              <a:t>+ O</a:t>
            </a:r>
            <a:r>
              <a:rPr lang="en-US" baseline="-25000" dirty="0">
                <a:sym typeface="Wingdings"/>
              </a:rPr>
              <a:t>2</a:t>
            </a:r>
            <a:r>
              <a:rPr lang="en-US" dirty="0">
                <a:sym typeface="Wingdings"/>
              </a:rPr>
              <a:t> </a:t>
            </a:r>
            <a:r>
              <a:rPr lang="en-US" baseline="-25000" dirty="0">
                <a:sym typeface="Wingdings"/>
              </a:rPr>
              <a:t>(g)</a:t>
            </a:r>
            <a:r>
              <a:rPr lang="en-US" dirty="0">
                <a:sym typeface="Wingdings"/>
              </a:rPr>
              <a:t>  2H</a:t>
            </a:r>
            <a:r>
              <a:rPr lang="en-US" baseline="-25000" dirty="0">
                <a:sym typeface="Wingdings"/>
              </a:rPr>
              <a:t>2</a:t>
            </a:r>
            <a:r>
              <a:rPr lang="en-US" dirty="0">
                <a:sym typeface="Wingdings"/>
              </a:rPr>
              <a:t>O </a:t>
            </a:r>
            <a:r>
              <a:rPr lang="en-US" baseline="-25000" dirty="0">
                <a:sym typeface="Wingdings"/>
              </a:rPr>
              <a:t>(g)</a:t>
            </a:r>
            <a:r>
              <a:rPr lang="en-US" dirty="0">
                <a:sym typeface="Wingdings"/>
              </a:rPr>
              <a:t> + 2Br</a:t>
            </a:r>
            <a:r>
              <a:rPr lang="en-US" baseline="-25000" dirty="0">
                <a:sym typeface="Wingdings"/>
              </a:rPr>
              <a:t>2</a:t>
            </a:r>
            <a:r>
              <a:rPr lang="en-US" dirty="0">
                <a:sym typeface="Wingdings"/>
              </a:rPr>
              <a:t> </a:t>
            </a:r>
            <a:r>
              <a:rPr lang="en-US" baseline="-25000" dirty="0">
                <a:sym typeface="Wingdings"/>
              </a:rPr>
              <a:t>(g)</a:t>
            </a:r>
            <a:r>
              <a:rPr lang="en-US" dirty="0">
                <a:sym typeface="Wingdings"/>
              </a:rPr>
              <a:t> </a:t>
            </a:r>
            <a:endParaRPr lang="en-US" dirty="0" smtClean="0">
              <a:sym typeface="Wingdings"/>
            </a:endParaRPr>
          </a:p>
          <a:p>
            <a:pPr marL="0" indent="0">
              <a:spcBef>
                <a:spcPts val="600"/>
              </a:spcBef>
              <a:spcAft>
                <a:spcPts val="1200"/>
              </a:spcAft>
              <a:buNone/>
            </a:pPr>
            <a:endParaRPr lang="en-US" dirty="0" smtClean="0">
              <a:sym typeface="Wingdings"/>
            </a:endParaRPr>
          </a:p>
          <a:p>
            <a:pPr marL="0" indent="0">
              <a:spcBef>
                <a:spcPts val="600"/>
              </a:spcBef>
              <a:spcAft>
                <a:spcPts val="1200"/>
              </a:spcAft>
              <a:buNone/>
            </a:pPr>
            <a:endParaRPr lang="en-US" dirty="0">
              <a:sym typeface="Wingdings"/>
            </a:endParaRPr>
          </a:p>
          <a:p>
            <a:pPr marL="0" indent="0">
              <a:spcBef>
                <a:spcPts val="600"/>
              </a:spcBef>
              <a:spcAft>
                <a:spcPts val="1200"/>
              </a:spcAft>
              <a:buNone/>
            </a:pPr>
            <a:endParaRPr lang="en-US" dirty="0" smtClean="0">
              <a:sym typeface="Wingdings"/>
            </a:endParaRPr>
          </a:p>
          <a:p>
            <a:pPr marL="0" indent="0">
              <a:spcBef>
                <a:spcPts val="600"/>
              </a:spcBef>
              <a:spcAft>
                <a:spcPts val="1200"/>
              </a:spcAft>
              <a:buNone/>
            </a:pPr>
            <a:r>
              <a:rPr lang="en-US" dirty="0" smtClean="0">
                <a:sym typeface="Wingdings"/>
              </a:rPr>
              <a:t>Rate </a:t>
            </a:r>
            <a:r>
              <a:rPr lang="en-US" dirty="0">
                <a:sym typeface="Wingdings"/>
              </a:rPr>
              <a:t>law: rate = k[</a:t>
            </a:r>
            <a:r>
              <a:rPr lang="en-US" dirty="0" err="1" smtClean="0">
                <a:sym typeface="Wingdings"/>
              </a:rPr>
              <a:t>HBr</a:t>
            </a:r>
            <a:r>
              <a:rPr lang="en-US" dirty="0" smtClean="0">
                <a:sym typeface="Wingdings"/>
              </a:rPr>
              <a:t>]</a:t>
            </a:r>
            <a:r>
              <a:rPr lang="en-US" baseline="30000" dirty="0" smtClean="0">
                <a:sym typeface="Wingdings"/>
              </a:rPr>
              <a:t>1</a:t>
            </a:r>
            <a:r>
              <a:rPr lang="en-US" dirty="0" smtClean="0">
                <a:sym typeface="Wingdings"/>
              </a:rPr>
              <a:t>[</a:t>
            </a:r>
            <a:r>
              <a:rPr lang="en-US" dirty="0">
                <a:sym typeface="Wingdings"/>
              </a:rPr>
              <a:t>O</a:t>
            </a:r>
            <a:r>
              <a:rPr lang="en-US" baseline="-25000" dirty="0">
                <a:sym typeface="Wingdings"/>
              </a:rPr>
              <a:t>2</a:t>
            </a:r>
            <a:r>
              <a:rPr lang="en-US" dirty="0" smtClean="0">
                <a:sym typeface="Wingdings"/>
              </a:rPr>
              <a:t>]</a:t>
            </a:r>
            <a:r>
              <a:rPr lang="en-US" baseline="30000" dirty="0" smtClean="0">
                <a:sym typeface="Wingdings"/>
              </a:rPr>
              <a:t>1</a:t>
            </a:r>
            <a:endParaRPr lang="en-US" dirty="0" smtClean="0">
              <a:sym typeface="Wingdings"/>
            </a:endParaRPr>
          </a:p>
          <a:p>
            <a:pPr marL="0" indent="0">
              <a:spcBef>
                <a:spcPts val="600"/>
              </a:spcBef>
              <a:spcAft>
                <a:spcPts val="1200"/>
              </a:spcAft>
              <a:buNone/>
            </a:pPr>
            <a:r>
              <a:rPr lang="en-US" dirty="0" smtClean="0">
                <a:sym typeface="Wingdings"/>
              </a:rPr>
              <a:t>Devise a proposed </a:t>
            </a:r>
            <a:r>
              <a:rPr lang="en-US" dirty="0" smtClean="0">
                <a:sym typeface="Wingdings"/>
              </a:rPr>
              <a:t>mechanism </a:t>
            </a:r>
            <a:r>
              <a:rPr lang="en-US" dirty="0" smtClean="0">
                <a:sym typeface="Wingdings"/>
              </a:rPr>
              <a:t>for this reaction</a:t>
            </a:r>
            <a:endParaRPr lang="en-US" dirty="0">
              <a:sym typeface="Wingdings"/>
            </a:endParaRPr>
          </a:p>
          <a:p>
            <a:pPr marL="0" indent="0">
              <a:spcBef>
                <a:spcPts val="600"/>
              </a:spcBef>
              <a:spcAft>
                <a:spcPts val="1200"/>
              </a:spcAft>
              <a:buNone/>
            </a:pPr>
            <a:endParaRPr lang="en-US" dirty="0" smtClean="0">
              <a:sym typeface="Wingdings"/>
            </a:endParaRP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24513840"/>
              </p:ext>
            </p:extLst>
          </p:nvPr>
        </p:nvGraphicFramePr>
        <p:xfrm>
          <a:off x="249032" y="2618545"/>
          <a:ext cx="8468655" cy="1395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61" name="Document" r:id="rId3" imgW="5626100" imgH="927100" progId="Word.Document.12">
                  <p:embed/>
                </p:oleObj>
              </mc:Choice>
              <mc:Fallback>
                <p:oleObj name="Document" r:id="rId3" imgW="5626100" imgH="92710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49032" y="2618545"/>
                        <a:ext cx="8468655" cy="13955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03442705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2162" y="152403"/>
            <a:ext cx="7570787" cy="1147482"/>
          </a:xfrm>
        </p:spPr>
        <p:txBody>
          <a:bodyPr/>
          <a:lstStyle/>
          <a:p>
            <a:r>
              <a:rPr lang="en-US" dirty="0" smtClean="0"/>
              <a:t>Reaction mechanisms: working backwards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249032" y="1705691"/>
            <a:ext cx="8593517" cy="4915242"/>
          </a:xfrm>
        </p:spPr>
        <p:txBody>
          <a:bodyPr>
            <a:normAutofit lnSpcReduction="10000"/>
          </a:bodyPr>
          <a:lstStyle/>
          <a:p>
            <a:pPr marL="0" indent="0">
              <a:spcBef>
                <a:spcPts val="600"/>
              </a:spcBef>
              <a:spcAft>
                <a:spcPts val="1200"/>
              </a:spcAft>
              <a:buNone/>
            </a:pPr>
            <a:r>
              <a:rPr lang="en-US" dirty="0" smtClean="0">
                <a:sym typeface="Wingdings"/>
              </a:rPr>
              <a:t>Overall equation: 4HBr </a:t>
            </a:r>
            <a:r>
              <a:rPr lang="en-US" baseline="-25000" dirty="0">
                <a:sym typeface="Wingdings"/>
              </a:rPr>
              <a:t>(g) </a:t>
            </a:r>
            <a:r>
              <a:rPr lang="en-US" dirty="0">
                <a:sym typeface="Wingdings"/>
              </a:rPr>
              <a:t>+ O</a:t>
            </a:r>
            <a:r>
              <a:rPr lang="en-US" baseline="-25000" dirty="0">
                <a:sym typeface="Wingdings"/>
              </a:rPr>
              <a:t>2</a:t>
            </a:r>
            <a:r>
              <a:rPr lang="en-US" dirty="0">
                <a:sym typeface="Wingdings"/>
              </a:rPr>
              <a:t> </a:t>
            </a:r>
            <a:r>
              <a:rPr lang="en-US" baseline="-25000" dirty="0">
                <a:sym typeface="Wingdings"/>
              </a:rPr>
              <a:t>(g)</a:t>
            </a:r>
            <a:r>
              <a:rPr lang="en-US" dirty="0">
                <a:sym typeface="Wingdings"/>
              </a:rPr>
              <a:t>  2H</a:t>
            </a:r>
            <a:r>
              <a:rPr lang="en-US" baseline="-25000" dirty="0">
                <a:sym typeface="Wingdings"/>
              </a:rPr>
              <a:t>2</a:t>
            </a:r>
            <a:r>
              <a:rPr lang="en-US" dirty="0">
                <a:sym typeface="Wingdings"/>
              </a:rPr>
              <a:t>O </a:t>
            </a:r>
            <a:r>
              <a:rPr lang="en-US" baseline="-25000" dirty="0">
                <a:sym typeface="Wingdings"/>
              </a:rPr>
              <a:t>(g)</a:t>
            </a:r>
            <a:r>
              <a:rPr lang="en-US" dirty="0">
                <a:sym typeface="Wingdings"/>
              </a:rPr>
              <a:t> + 2Br</a:t>
            </a:r>
            <a:r>
              <a:rPr lang="en-US" baseline="-25000" dirty="0">
                <a:sym typeface="Wingdings"/>
              </a:rPr>
              <a:t>2</a:t>
            </a:r>
            <a:r>
              <a:rPr lang="en-US" dirty="0">
                <a:sym typeface="Wingdings"/>
              </a:rPr>
              <a:t> </a:t>
            </a:r>
            <a:r>
              <a:rPr lang="en-US" baseline="-25000" dirty="0">
                <a:sym typeface="Wingdings"/>
              </a:rPr>
              <a:t>(g)</a:t>
            </a:r>
            <a:r>
              <a:rPr lang="en-US" dirty="0">
                <a:sym typeface="Wingdings"/>
              </a:rPr>
              <a:t> </a:t>
            </a:r>
            <a:endParaRPr lang="en-US" dirty="0" smtClean="0">
              <a:sym typeface="Wingdings"/>
            </a:endParaRPr>
          </a:p>
          <a:p>
            <a:pPr marL="0" indent="0">
              <a:spcBef>
                <a:spcPts val="600"/>
              </a:spcBef>
              <a:spcAft>
                <a:spcPts val="1200"/>
              </a:spcAft>
              <a:buNone/>
            </a:pPr>
            <a:r>
              <a:rPr lang="en-US" dirty="0">
                <a:sym typeface="Wingdings"/>
              </a:rPr>
              <a:t>Rate law: rate = k[</a:t>
            </a:r>
            <a:r>
              <a:rPr lang="en-US" dirty="0" err="1" smtClean="0">
                <a:sym typeface="Wingdings"/>
              </a:rPr>
              <a:t>HBr</a:t>
            </a:r>
            <a:r>
              <a:rPr lang="en-US" dirty="0" smtClean="0">
                <a:sym typeface="Wingdings"/>
              </a:rPr>
              <a:t>]</a:t>
            </a:r>
            <a:r>
              <a:rPr lang="en-US" dirty="0">
                <a:sym typeface="Wingdings"/>
              </a:rPr>
              <a:t>[O</a:t>
            </a:r>
            <a:r>
              <a:rPr lang="en-US" baseline="-25000" dirty="0">
                <a:sym typeface="Wingdings"/>
              </a:rPr>
              <a:t>2</a:t>
            </a:r>
            <a:r>
              <a:rPr lang="en-US" dirty="0" smtClean="0">
                <a:sym typeface="Wingdings"/>
              </a:rPr>
              <a:t>]</a:t>
            </a:r>
          </a:p>
          <a:p>
            <a:pPr marL="0" indent="0">
              <a:spcBef>
                <a:spcPts val="600"/>
              </a:spcBef>
              <a:spcAft>
                <a:spcPts val="1200"/>
              </a:spcAft>
              <a:buNone/>
            </a:pPr>
            <a:r>
              <a:rPr lang="en-US" dirty="0" smtClean="0">
                <a:sym typeface="Wingdings"/>
              </a:rPr>
              <a:t>Devise a proposed mechanisms for this reaction</a:t>
            </a:r>
          </a:p>
          <a:p>
            <a:pPr marL="0" indent="0">
              <a:spcBef>
                <a:spcPts val="600"/>
              </a:spcBef>
              <a:spcAft>
                <a:spcPts val="1200"/>
              </a:spcAft>
              <a:buNone/>
            </a:pPr>
            <a:r>
              <a:rPr lang="en-US" dirty="0" smtClean="0">
                <a:sym typeface="Wingdings"/>
              </a:rPr>
              <a:t>Step 1. using the rate law, write out the rate-determining (slow) step</a:t>
            </a:r>
          </a:p>
          <a:p>
            <a:pPr marL="0" indent="0">
              <a:spcBef>
                <a:spcPts val="600"/>
              </a:spcBef>
              <a:spcAft>
                <a:spcPts val="1200"/>
              </a:spcAft>
              <a:buNone/>
            </a:pPr>
            <a:r>
              <a:rPr lang="en-US" dirty="0" smtClean="0">
                <a:sym typeface="Wingdings"/>
              </a:rPr>
              <a:t>Step 2. use the overall equation to determine what needs to be added to achieve the overall equation</a:t>
            </a:r>
          </a:p>
          <a:p>
            <a:pPr marL="0" indent="0">
              <a:spcBef>
                <a:spcPts val="600"/>
              </a:spcBef>
              <a:spcAft>
                <a:spcPts val="1200"/>
              </a:spcAft>
              <a:buNone/>
            </a:pPr>
            <a:r>
              <a:rPr lang="en-US" dirty="0" smtClean="0">
                <a:sym typeface="Wingdings"/>
              </a:rPr>
              <a:t>Step 3. cross out </a:t>
            </a:r>
            <a:r>
              <a:rPr lang="en-US" b="1" dirty="0" smtClean="0">
                <a:sym typeface="Wingdings"/>
              </a:rPr>
              <a:t>intermediates </a:t>
            </a:r>
            <a:r>
              <a:rPr lang="en-US" dirty="0" smtClean="0">
                <a:sym typeface="Wingdings"/>
              </a:rPr>
              <a:t>and add up what is left to produce the overall equation</a:t>
            </a:r>
            <a:endParaRPr lang="en-US" b="1" dirty="0">
              <a:sym typeface="Wingdings"/>
            </a:endParaRPr>
          </a:p>
          <a:p>
            <a:pPr marL="0" indent="0">
              <a:spcBef>
                <a:spcPts val="600"/>
              </a:spcBef>
              <a:spcAft>
                <a:spcPts val="1200"/>
              </a:spcAft>
              <a:buNone/>
            </a:pPr>
            <a:endParaRPr lang="en-US" dirty="0" smtClean="0">
              <a:sym typeface="Wingdings"/>
            </a:endParaRPr>
          </a:p>
        </p:txBody>
      </p:sp>
    </p:spTree>
    <p:extLst>
      <p:ext uri="{BB962C8B-B14F-4D97-AF65-F5344CB8AC3E}">
        <p14:creationId xmlns:p14="http://schemas.microsoft.com/office/powerpoint/2010/main" val="1179147483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2162" y="152403"/>
            <a:ext cx="7570787" cy="1147482"/>
          </a:xfrm>
        </p:spPr>
        <p:txBody>
          <a:bodyPr/>
          <a:lstStyle/>
          <a:p>
            <a:r>
              <a:rPr lang="en-US" dirty="0" smtClean="0"/>
              <a:t>Reaction mechanisms: working backwards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249032" y="1705691"/>
            <a:ext cx="8593517" cy="4915242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spcBef>
                <a:spcPts val="600"/>
              </a:spcBef>
              <a:spcAft>
                <a:spcPts val="1200"/>
              </a:spcAft>
              <a:buNone/>
            </a:pPr>
            <a:r>
              <a:rPr lang="en-US" dirty="0" smtClean="0">
                <a:sym typeface="Wingdings"/>
              </a:rPr>
              <a:t>4HBr </a:t>
            </a:r>
            <a:r>
              <a:rPr lang="en-US" baseline="-25000" dirty="0">
                <a:sym typeface="Wingdings"/>
              </a:rPr>
              <a:t>(g) </a:t>
            </a:r>
            <a:r>
              <a:rPr lang="en-US" dirty="0">
                <a:sym typeface="Wingdings"/>
              </a:rPr>
              <a:t>+ O</a:t>
            </a:r>
            <a:r>
              <a:rPr lang="en-US" baseline="-25000" dirty="0">
                <a:sym typeface="Wingdings"/>
              </a:rPr>
              <a:t>2</a:t>
            </a:r>
            <a:r>
              <a:rPr lang="en-US" dirty="0">
                <a:sym typeface="Wingdings"/>
              </a:rPr>
              <a:t> </a:t>
            </a:r>
            <a:r>
              <a:rPr lang="en-US" baseline="-25000" dirty="0">
                <a:sym typeface="Wingdings"/>
              </a:rPr>
              <a:t>(g)</a:t>
            </a:r>
            <a:r>
              <a:rPr lang="en-US" dirty="0">
                <a:sym typeface="Wingdings"/>
              </a:rPr>
              <a:t>  2H</a:t>
            </a:r>
            <a:r>
              <a:rPr lang="en-US" baseline="-25000" dirty="0">
                <a:sym typeface="Wingdings"/>
              </a:rPr>
              <a:t>2</a:t>
            </a:r>
            <a:r>
              <a:rPr lang="en-US" dirty="0">
                <a:sym typeface="Wingdings"/>
              </a:rPr>
              <a:t>O </a:t>
            </a:r>
            <a:r>
              <a:rPr lang="en-US" baseline="-25000" dirty="0">
                <a:sym typeface="Wingdings"/>
              </a:rPr>
              <a:t>(g)</a:t>
            </a:r>
            <a:r>
              <a:rPr lang="en-US" dirty="0">
                <a:sym typeface="Wingdings"/>
              </a:rPr>
              <a:t> + 2Br</a:t>
            </a:r>
            <a:r>
              <a:rPr lang="en-US" baseline="-25000" dirty="0">
                <a:sym typeface="Wingdings"/>
              </a:rPr>
              <a:t>2</a:t>
            </a:r>
            <a:r>
              <a:rPr lang="en-US" dirty="0">
                <a:sym typeface="Wingdings"/>
              </a:rPr>
              <a:t> </a:t>
            </a:r>
            <a:r>
              <a:rPr lang="en-US" baseline="-25000" dirty="0">
                <a:sym typeface="Wingdings"/>
              </a:rPr>
              <a:t>(g)</a:t>
            </a:r>
            <a:r>
              <a:rPr lang="en-US" dirty="0">
                <a:sym typeface="Wingdings"/>
              </a:rPr>
              <a:t> actually occurs in 3 separate </a:t>
            </a:r>
            <a:r>
              <a:rPr lang="en-US" dirty="0" smtClean="0">
                <a:sym typeface="Wingdings"/>
              </a:rPr>
              <a:t>steps:</a:t>
            </a:r>
          </a:p>
          <a:p>
            <a:pPr marL="0" indent="0">
              <a:spcBef>
                <a:spcPts val="600"/>
              </a:spcBef>
              <a:spcAft>
                <a:spcPts val="1200"/>
              </a:spcAft>
              <a:buNone/>
            </a:pPr>
            <a:r>
              <a:rPr lang="en-US" dirty="0" err="1" smtClean="0">
                <a:sym typeface="Wingdings"/>
              </a:rPr>
              <a:t>HBr</a:t>
            </a:r>
            <a:r>
              <a:rPr lang="en-US" dirty="0" smtClean="0">
                <a:sym typeface="Wingdings"/>
              </a:rPr>
              <a:t> </a:t>
            </a:r>
            <a:r>
              <a:rPr lang="en-US" baseline="-25000" dirty="0" smtClean="0">
                <a:sym typeface="Wingdings"/>
              </a:rPr>
              <a:t>(g)</a:t>
            </a:r>
            <a:r>
              <a:rPr lang="en-US" dirty="0" smtClean="0">
                <a:sym typeface="Wingdings"/>
              </a:rPr>
              <a:t> + O</a:t>
            </a:r>
            <a:r>
              <a:rPr lang="en-US" baseline="-25000" dirty="0" smtClean="0">
                <a:sym typeface="Wingdings"/>
              </a:rPr>
              <a:t>2</a:t>
            </a:r>
            <a:r>
              <a:rPr lang="en-US" dirty="0" smtClean="0">
                <a:sym typeface="Wingdings"/>
              </a:rPr>
              <a:t> </a:t>
            </a:r>
            <a:r>
              <a:rPr lang="en-US" baseline="-25000" dirty="0">
                <a:sym typeface="Wingdings"/>
              </a:rPr>
              <a:t>(</a:t>
            </a:r>
            <a:r>
              <a:rPr lang="en-US" baseline="-25000" dirty="0" smtClean="0">
                <a:sym typeface="Wingdings"/>
              </a:rPr>
              <a:t>g)</a:t>
            </a:r>
            <a:r>
              <a:rPr lang="en-US" dirty="0" smtClean="0">
                <a:sym typeface="Wingdings"/>
              </a:rPr>
              <a:t>  </a:t>
            </a:r>
            <a:r>
              <a:rPr lang="en-US" dirty="0" err="1" smtClean="0">
                <a:sym typeface="Wingdings"/>
              </a:rPr>
              <a:t>HOOBr</a:t>
            </a:r>
            <a:r>
              <a:rPr lang="en-US" dirty="0" smtClean="0">
                <a:sym typeface="Wingdings"/>
              </a:rPr>
              <a:t> </a:t>
            </a:r>
            <a:r>
              <a:rPr lang="en-US" baseline="-25000" dirty="0" smtClean="0">
                <a:sym typeface="Wingdings"/>
              </a:rPr>
              <a:t>(g)</a:t>
            </a:r>
            <a:r>
              <a:rPr lang="en-US" dirty="0" smtClean="0">
                <a:sym typeface="Wingdings"/>
              </a:rPr>
              <a:t> 			(slow)</a:t>
            </a:r>
          </a:p>
          <a:p>
            <a:pPr marL="0" indent="0">
              <a:spcBef>
                <a:spcPts val="600"/>
              </a:spcBef>
              <a:spcAft>
                <a:spcPts val="1200"/>
              </a:spcAft>
              <a:buNone/>
            </a:pPr>
            <a:r>
              <a:rPr lang="en-US" dirty="0" err="1" smtClean="0">
                <a:sym typeface="Wingdings"/>
              </a:rPr>
              <a:t>HOOBr</a:t>
            </a:r>
            <a:r>
              <a:rPr lang="en-US" dirty="0" smtClean="0">
                <a:sym typeface="Wingdings"/>
              </a:rPr>
              <a:t> </a:t>
            </a:r>
            <a:r>
              <a:rPr lang="en-US" baseline="-25000" dirty="0" smtClean="0">
                <a:sym typeface="Wingdings"/>
              </a:rPr>
              <a:t>(g)</a:t>
            </a:r>
            <a:r>
              <a:rPr lang="en-US" dirty="0" smtClean="0">
                <a:sym typeface="Wingdings"/>
              </a:rPr>
              <a:t> </a:t>
            </a:r>
            <a:r>
              <a:rPr lang="en-US" dirty="0">
                <a:sym typeface="Wingdings"/>
              </a:rPr>
              <a:t>+</a:t>
            </a:r>
            <a:r>
              <a:rPr lang="en-US" dirty="0" smtClean="0">
                <a:sym typeface="Wingdings"/>
              </a:rPr>
              <a:t> </a:t>
            </a:r>
            <a:r>
              <a:rPr lang="en-US" dirty="0" err="1" smtClean="0">
                <a:sym typeface="Wingdings"/>
              </a:rPr>
              <a:t>HBr</a:t>
            </a:r>
            <a:r>
              <a:rPr lang="en-US" dirty="0" smtClean="0">
                <a:sym typeface="Wingdings"/>
              </a:rPr>
              <a:t> </a:t>
            </a:r>
            <a:r>
              <a:rPr lang="en-US" baseline="-25000" dirty="0" smtClean="0">
                <a:sym typeface="Wingdings"/>
              </a:rPr>
              <a:t>(g)</a:t>
            </a:r>
            <a:r>
              <a:rPr lang="en-US" dirty="0" smtClean="0">
                <a:sym typeface="Wingdings"/>
              </a:rPr>
              <a:t>  2HOBr </a:t>
            </a:r>
            <a:r>
              <a:rPr lang="en-US" baseline="-25000" dirty="0" smtClean="0">
                <a:sym typeface="Wingdings"/>
              </a:rPr>
              <a:t>(g)</a:t>
            </a:r>
            <a:r>
              <a:rPr lang="en-US" dirty="0" smtClean="0">
                <a:sym typeface="Wingdings"/>
              </a:rPr>
              <a:t> 		(fast)</a:t>
            </a:r>
          </a:p>
          <a:p>
            <a:pPr marL="0" indent="0">
              <a:spcBef>
                <a:spcPts val="600"/>
              </a:spcBef>
              <a:spcAft>
                <a:spcPts val="1200"/>
              </a:spcAft>
              <a:buNone/>
            </a:pPr>
            <a:r>
              <a:rPr lang="en-US" dirty="0" smtClean="0">
                <a:sym typeface="Wingdings"/>
              </a:rPr>
              <a:t>2HOBr</a:t>
            </a:r>
            <a:r>
              <a:rPr lang="en-US" baseline="-25000" dirty="0" smtClean="0">
                <a:sym typeface="Wingdings"/>
              </a:rPr>
              <a:t> (g)</a:t>
            </a:r>
            <a:r>
              <a:rPr lang="en-US" dirty="0" smtClean="0">
                <a:sym typeface="Wingdings"/>
              </a:rPr>
              <a:t> + 2HBr </a:t>
            </a:r>
            <a:r>
              <a:rPr lang="en-US" baseline="-25000" dirty="0" smtClean="0">
                <a:sym typeface="Wingdings"/>
              </a:rPr>
              <a:t>(g)</a:t>
            </a:r>
            <a:r>
              <a:rPr lang="en-US" dirty="0" smtClean="0">
                <a:sym typeface="Wingdings"/>
              </a:rPr>
              <a:t>  2H</a:t>
            </a:r>
            <a:r>
              <a:rPr lang="en-US" baseline="-25000" dirty="0" smtClean="0">
                <a:sym typeface="Wingdings"/>
              </a:rPr>
              <a:t>2</a:t>
            </a:r>
            <a:r>
              <a:rPr lang="en-US" dirty="0" smtClean="0">
                <a:sym typeface="Wingdings"/>
              </a:rPr>
              <a:t>O </a:t>
            </a:r>
            <a:r>
              <a:rPr lang="en-US" baseline="-25000" dirty="0" smtClean="0">
                <a:sym typeface="Wingdings"/>
              </a:rPr>
              <a:t>(g) </a:t>
            </a:r>
            <a:r>
              <a:rPr lang="en-US" dirty="0" smtClean="0">
                <a:sym typeface="Wingdings"/>
              </a:rPr>
              <a:t>+ 2Br</a:t>
            </a:r>
            <a:r>
              <a:rPr lang="en-US" baseline="-25000" dirty="0" smtClean="0">
                <a:sym typeface="Wingdings"/>
              </a:rPr>
              <a:t>2 (g)	</a:t>
            </a:r>
            <a:r>
              <a:rPr lang="en-US" dirty="0" smtClean="0">
                <a:sym typeface="Wingdings"/>
              </a:rPr>
              <a:t>(fast)</a:t>
            </a:r>
          </a:p>
          <a:p>
            <a:pPr marL="0" indent="0">
              <a:spcBef>
                <a:spcPts val="600"/>
              </a:spcBef>
              <a:spcAft>
                <a:spcPts val="1200"/>
              </a:spcAft>
              <a:buNone/>
            </a:pPr>
            <a:r>
              <a:rPr lang="en-US" dirty="0">
                <a:sym typeface="Wingdings"/>
              </a:rPr>
              <a:t>4HBr </a:t>
            </a:r>
            <a:r>
              <a:rPr lang="en-US" baseline="-25000" dirty="0">
                <a:sym typeface="Wingdings"/>
              </a:rPr>
              <a:t>(g) </a:t>
            </a:r>
            <a:r>
              <a:rPr lang="en-US" dirty="0">
                <a:sym typeface="Wingdings"/>
              </a:rPr>
              <a:t>+ O</a:t>
            </a:r>
            <a:r>
              <a:rPr lang="en-US" baseline="-25000" dirty="0">
                <a:sym typeface="Wingdings"/>
              </a:rPr>
              <a:t>2</a:t>
            </a:r>
            <a:r>
              <a:rPr lang="en-US" dirty="0">
                <a:sym typeface="Wingdings"/>
              </a:rPr>
              <a:t> </a:t>
            </a:r>
            <a:r>
              <a:rPr lang="en-US" baseline="-25000" dirty="0">
                <a:sym typeface="Wingdings"/>
              </a:rPr>
              <a:t>(g)</a:t>
            </a:r>
            <a:r>
              <a:rPr lang="en-US" dirty="0">
                <a:sym typeface="Wingdings"/>
              </a:rPr>
              <a:t>  2H</a:t>
            </a:r>
            <a:r>
              <a:rPr lang="en-US" baseline="-25000" dirty="0">
                <a:sym typeface="Wingdings"/>
              </a:rPr>
              <a:t>2</a:t>
            </a:r>
            <a:r>
              <a:rPr lang="en-US" dirty="0">
                <a:sym typeface="Wingdings"/>
              </a:rPr>
              <a:t>O </a:t>
            </a:r>
            <a:r>
              <a:rPr lang="en-US" baseline="-25000" dirty="0">
                <a:sym typeface="Wingdings"/>
              </a:rPr>
              <a:t>(g)</a:t>
            </a:r>
            <a:r>
              <a:rPr lang="en-US" dirty="0">
                <a:sym typeface="Wingdings"/>
              </a:rPr>
              <a:t> + 2Br</a:t>
            </a:r>
            <a:r>
              <a:rPr lang="en-US" baseline="-25000" dirty="0">
                <a:sym typeface="Wingdings"/>
              </a:rPr>
              <a:t>2</a:t>
            </a:r>
            <a:r>
              <a:rPr lang="en-US" dirty="0">
                <a:sym typeface="Wingdings"/>
              </a:rPr>
              <a:t> </a:t>
            </a:r>
            <a:endParaRPr lang="en-US" dirty="0"/>
          </a:p>
          <a:p>
            <a:endParaRPr lang="en-US" dirty="0" smtClean="0">
              <a:sym typeface="Wingdings"/>
            </a:endParaRPr>
          </a:p>
        </p:txBody>
      </p:sp>
      <p:cxnSp>
        <p:nvCxnSpPr>
          <p:cNvPr id="4" name="Straight Connector 3"/>
          <p:cNvCxnSpPr/>
          <p:nvPr/>
        </p:nvCxnSpPr>
        <p:spPr>
          <a:xfrm>
            <a:off x="249032" y="5164666"/>
            <a:ext cx="8113917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 flipV="1">
            <a:off x="626533" y="3928533"/>
            <a:ext cx="609600" cy="575734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 flipV="1">
            <a:off x="2946400" y="3217338"/>
            <a:ext cx="609600" cy="575734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 flipV="1">
            <a:off x="626533" y="4555072"/>
            <a:ext cx="609600" cy="575734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flipV="1">
            <a:off x="3776133" y="3894678"/>
            <a:ext cx="609600" cy="575734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4130009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2162" y="152403"/>
            <a:ext cx="7570787" cy="1147482"/>
          </a:xfrm>
        </p:spPr>
        <p:txBody>
          <a:bodyPr/>
          <a:lstStyle/>
          <a:p>
            <a:r>
              <a:rPr lang="en-US" dirty="0" smtClean="0"/>
              <a:t>Potential Energy Diagram</a:t>
            </a:r>
            <a:endParaRPr lang="en-US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/>
          <a:srcRect t="19817" b="19817"/>
          <a:stretch>
            <a:fillRect/>
          </a:stretch>
        </p:blipFill>
        <p:spPr>
          <a:xfrm>
            <a:off x="792162" y="2177960"/>
            <a:ext cx="7570787" cy="4289611"/>
          </a:xfr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72224" y="2177960"/>
            <a:ext cx="2273300" cy="5461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9521" y="6315171"/>
            <a:ext cx="1955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7008736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2162" y="152403"/>
            <a:ext cx="7570787" cy="1147482"/>
          </a:xfrm>
        </p:spPr>
        <p:txBody>
          <a:bodyPr/>
          <a:lstStyle/>
          <a:p>
            <a:r>
              <a:rPr lang="en-US" dirty="0" smtClean="0"/>
              <a:t>Elephant toothpaste demonstration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0901" y="1818870"/>
            <a:ext cx="2570824" cy="3167341"/>
          </a:xfrm>
          <a:prstGeom prst="rect">
            <a:avLst/>
          </a:prstGeom>
        </p:spPr>
      </p:pic>
      <p:sp>
        <p:nvSpPr>
          <p:cNvPr id="4" name="Plus 3"/>
          <p:cNvSpPr/>
          <p:nvPr/>
        </p:nvSpPr>
        <p:spPr>
          <a:xfrm>
            <a:off x="3057147" y="2775343"/>
            <a:ext cx="799560" cy="705597"/>
          </a:xfrm>
          <a:prstGeom prst="mathPlus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56707" y="2261143"/>
            <a:ext cx="3119855" cy="2076122"/>
          </a:xfrm>
          <a:prstGeom prst="rect">
            <a:avLst/>
          </a:prstGeom>
        </p:spPr>
      </p:pic>
      <p:sp>
        <p:nvSpPr>
          <p:cNvPr id="7" name="Equal 6"/>
          <p:cNvSpPr/>
          <p:nvPr/>
        </p:nvSpPr>
        <p:spPr>
          <a:xfrm>
            <a:off x="7446892" y="2798864"/>
            <a:ext cx="1113115" cy="736955"/>
          </a:xfrm>
          <a:prstGeom prst="mathEqual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89300" y="4735333"/>
            <a:ext cx="1544797" cy="19118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0434251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2162" y="152403"/>
            <a:ext cx="7570787" cy="1147482"/>
          </a:xfrm>
        </p:spPr>
        <p:txBody>
          <a:bodyPr/>
          <a:lstStyle/>
          <a:p>
            <a:r>
              <a:rPr lang="en-US" dirty="0" smtClean="0"/>
              <a:t>Elephant toothpaste demonstration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249032" y="1705691"/>
            <a:ext cx="8593517" cy="4915242"/>
          </a:xfrm>
        </p:spPr>
        <p:txBody>
          <a:bodyPr>
            <a:normAutofit/>
          </a:bodyPr>
          <a:lstStyle/>
          <a:p>
            <a:pPr marL="0" indent="0">
              <a:spcBef>
                <a:spcPts val="600"/>
              </a:spcBef>
              <a:spcAft>
                <a:spcPts val="1200"/>
              </a:spcAft>
              <a:buNone/>
            </a:pPr>
            <a:r>
              <a:rPr lang="en-US" dirty="0" smtClean="0">
                <a:sym typeface="Wingdings"/>
              </a:rPr>
              <a:t>Elephant toothpaste demonstration reaction:</a:t>
            </a:r>
          </a:p>
          <a:p>
            <a:pPr marL="0" indent="0">
              <a:spcBef>
                <a:spcPts val="600"/>
              </a:spcBef>
              <a:spcAft>
                <a:spcPts val="1200"/>
              </a:spcAft>
              <a:buNone/>
            </a:pPr>
            <a:r>
              <a:rPr lang="en-US" dirty="0" smtClean="0">
                <a:sym typeface="Wingdings"/>
              </a:rPr>
              <a:t>2H</a:t>
            </a:r>
            <a:r>
              <a:rPr lang="en-US" baseline="-25000" dirty="0" smtClean="0">
                <a:sym typeface="Wingdings"/>
              </a:rPr>
              <a:t>2</a:t>
            </a:r>
            <a:r>
              <a:rPr lang="en-US" dirty="0" smtClean="0">
                <a:sym typeface="Wingdings"/>
              </a:rPr>
              <a:t>O</a:t>
            </a:r>
            <a:r>
              <a:rPr lang="en-US" baseline="-25000" dirty="0" smtClean="0">
                <a:sym typeface="Wingdings"/>
              </a:rPr>
              <a:t>2</a:t>
            </a:r>
            <a:r>
              <a:rPr lang="en-US" dirty="0">
                <a:sym typeface="Wingdings"/>
              </a:rPr>
              <a:t> </a:t>
            </a:r>
            <a:r>
              <a:rPr lang="en-US" dirty="0" smtClean="0">
                <a:sym typeface="Wingdings"/>
              </a:rPr>
              <a:t>		O</a:t>
            </a:r>
            <a:r>
              <a:rPr lang="en-US" baseline="-25000" dirty="0" smtClean="0">
                <a:sym typeface="Wingdings"/>
              </a:rPr>
              <a:t>2</a:t>
            </a:r>
            <a:r>
              <a:rPr lang="en-US" dirty="0" smtClean="0">
                <a:sym typeface="Wingdings"/>
              </a:rPr>
              <a:t> + 2H</a:t>
            </a:r>
            <a:r>
              <a:rPr lang="en-US" baseline="-25000" dirty="0" smtClean="0">
                <a:sym typeface="Wingdings"/>
              </a:rPr>
              <a:t>2</a:t>
            </a:r>
            <a:r>
              <a:rPr lang="en-US" dirty="0" smtClean="0">
                <a:sym typeface="Wingdings"/>
              </a:rPr>
              <a:t>O</a:t>
            </a:r>
            <a:endParaRPr lang="en-US" dirty="0" smtClean="0">
              <a:sym typeface="Wingdings"/>
            </a:endParaRPr>
          </a:p>
          <a:p>
            <a:pPr marL="0" indent="0">
              <a:spcBef>
                <a:spcPts val="600"/>
              </a:spcBef>
              <a:spcAft>
                <a:spcPts val="1200"/>
              </a:spcAft>
              <a:buNone/>
            </a:pPr>
            <a:r>
              <a:rPr lang="en-US" dirty="0" smtClean="0">
                <a:sym typeface="Wingdings"/>
              </a:rPr>
              <a:t>Rate = k[H</a:t>
            </a:r>
            <a:r>
              <a:rPr lang="en-US" baseline="-25000" dirty="0" smtClean="0">
                <a:sym typeface="Wingdings"/>
              </a:rPr>
              <a:t>2</a:t>
            </a:r>
            <a:r>
              <a:rPr lang="en-US" dirty="0" smtClean="0">
                <a:sym typeface="Wingdings"/>
              </a:rPr>
              <a:t>O</a:t>
            </a:r>
            <a:r>
              <a:rPr lang="en-US" baseline="-25000" dirty="0" smtClean="0">
                <a:sym typeface="Wingdings"/>
              </a:rPr>
              <a:t>2</a:t>
            </a:r>
            <a:r>
              <a:rPr lang="en-US" dirty="0" smtClean="0">
                <a:sym typeface="Wingdings"/>
              </a:rPr>
              <a:t>]</a:t>
            </a:r>
            <a:r>
              <a:rPr lang="en-US" baseline="30000" dirty="0" smtClean="0">
                <a:sym typeface="Wingdings"/>
              </a:rPr>
              <a:t>1</a:t>
            </a:r>
            <a:r>
              <a:rPr lang="en-US" dirty="0" smtClean="0">
                <a:sym typeface="Wingdings"/>
              </a:rPr>
              <a:t>[I</a:t>
            </a:r>
            <a:r>
              <a:rPr lang="en-US" baseline="30000" dirty="0" smtClean="0">
                <a:sym typeface="Wingdings"/>
              </a:rPr>
              <a:t>-</a:t>
            </a:r>
            <a:r>
              <a:rPr lang="en-US" dirty="0" smtClean="0">
                <a:sym typeface="Wingdings"/>
              </a:rPr>
              <a:t>]</a:t>
            </a:r>
            <a:r>
              <a:rPr lang="en-US" baseline="30000" dirty="0" smtClean="0">
                <a:sym typeface="Wingdings"/>
              </a:rPr>
              <a:t>1</a:t>
            </a:r>
          </a:p>
          <a:p>
            <a:pPr marL="0" indent="0">
              <a:spcBef>
                <a:spcPts val="600"/>
              </a:spcBef>
              <a:spcAft>
                <a:spcPts val="1200"/>
              </a:spcAft>
              <a:buNone/>
            </a:pPr>
            <a:endParaRPr lang="en-US" dirty="0" smtClean="0">
              <a:sym typeface="Wingdings"/>
            </a:endParaRPr>
          </a:p>
        </p:txBody>
      </p:sp>
      <p:cxnSp>
        <p:nvCxnSpPr>
          <p:cNvPr id="4" name="Straight Arrow Connector 3"/>
          <p:cNvCxnSpPr/>
          <p:nvPr/>
        </p:nvCxnSpPr>
        <p:spPr>
          <a:xfrm flipV="1">
            <a:off x="1410990" y="2634225"/>
            <a:ext cx="1426668" cy="1568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277212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2162" y="152403"/>
            <a:ext cx="7570787" cy="1147482"/>
          </a:xfrm>
        </p:spPr>
        <p:txBody>
          <a:bodyPr/>
          <a:lstStyle/>
          <a:p>
            <a:r>
              <a:rPr lang="en-US" dirty="0" smtClean="0"/>
              <a:t>Chemical Kinetics</a:t>
            </a:r>
            <a:endParaRPr lang="en-US" dirty="0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792162" y="1761565"/>
            <a:ext cx="7826905" cy="4740835"/>
          </a:xfrm>
        </p:spPr>
        <p:txBody>
          <a:bodyPr>
            <a:normAutofit fontScale="92500" lnSpcReduction="20000"/>
          </a:bodyPr>
          <a:lstStyle/>
          <a:p>
            <a:r>
              <a:rPr lang="en-US" b="1" dirty="0"/>
              <a:t>Chemical kinetics </a:t>
            </a:r>
            <a:r>
              <a:rPr lang="en-US" b="1" dirty="0">
                <a:sym typeface="Wingdings"/>
              </a:rPr>
              <a:t> </a:t>
            </a:r>
            <a:r>
              <a:rPr lang="en-US" dirty="0">
                <a:sym typeface="Wingdings"/>
              </a:rPr>
              <a:t>studying how we can make reactions go faster or slower</a:t>
            </a:r>
          </a:p>
          <a:p>
            <a:r>
              <a:rPr lang="en-US" b="1" dirty="0" smtClean="0">
                <a:sym typeface="Wingdings"/>
              </a:rPr>
              <a:t>Why </a:t>
            </a:r>
            <a:r>
              <a:rPr lang="en-US" b="1" dirty="0">
                <a:sym typeface="Wingdings"/>
              </a:rPr>
              <a:t>should we study this?</a:t>
            </a:r>
          </a:p>
          <a:p>
            <a:pPr lvl="1"/>
            <a:r>
              <a:rPr lang="en-US" dirty="0">
                <a:sym typeface="Wingdings"/>
              </a:rPr>
              <a:t>Economics effects Materials are expensive</a:t>
            </a:r>
          </a:p>
          <a:p>
            <a:pPr lvl="1"/>
            <a:r>
              <a:rPr lang="en-US" dirty="0">
                <a:sym typeface="Wingdings"/>
              </a:rPr>
              <a:t>Developing pharmaceutical drugs</a:t>
            </a:r>
            <a:endParaRPr lang="en-US" b="1" dirty="0">
              <a:sym typeface="Wingdings"/>
            </a:endParaRPr>
          </a:p>
          <a:p>
            <a:r>
              <a:rPr lang="en-US" b="1" dirty="0">
                <a:sym typeface="Wingdings"/>
              </a:rPr>
              <a:t>Who makes use of chemical kinetics?</a:t>
            </a:r>
          </a:p>
          <a:p>
            <a:pPr lvl="1"/>
            <a:r>
              <a:rPr lang="en-US" b="1" dirty="0">
                <a:sym typeface="Wingdings"/>
              </a:rPr>
              <a:t>Biologists  </a:t>
            </a:r>
            <a:r>
              <a:rPr lang="en-US" dirty="0">
                <a:sym typeface="Wingdings"/>
              </a:rPr>
              <a:t>metabolic </a:t>
            </a:r>
            <a:r>
              <a:rPr lang="en-US" dirty="0" err="1">
                <a:sym typeface="Wingdings"/>
              </a:rPr>
              <a:t>rxns</a:t>
            </a:r>
            <a:r>
              <a:rPr lang="en-US" dirty="0">
                <a:sym typeface="Wingdings"/>
              </a:rPr>
              <a:t>, food digestion, bone regeneration</a:t>
            </a:r>
          </a:p>
          <a:p>
            <a:pPr lvl="1"/>
            <a:r>
              <a:rPr lang="en-US" b="1" dirty="0">
                <a:sym typeface="Wingdings"/>
              </a:rPr>
              <a:t>Automobile engineers </a:t>
            </a:r>
            <a:r>
              <a:rPr lang="en-US" dirty="0">
                <a:sym typeface="Wingdings"/>
              </a:rPr>
              <a:t>rate of rusting, decrease pollutants</a:t>
            </a:r>
          </a:p>
          <a:p>
            <a:pPr lvl="1"/>
            <a:r>
              <a:rPr lang="en-US" b="1" dirty="0">
                <a:sym typeface="Wingdings"/>
              </a:rPr>
              <a:t>Agriculture  </a:t>
            </a:r>
            <a:r>
              <a:rPr lang="en-US" dirty="0">
                <a:sym typeface="Wingdings"/>
              </a:rPr>
              <a:t>slow down food ripening</a:t>
            </a:r>
          </a:p>
          <a:p>
            <a:pPr marL="0" indent="0">
              <a:buNone/>
            </a:pPr>
            <a:endParaRPr lang="en-US" b="1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297256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2162" y="152403"/>
            <a:ext cx="7570787" cy="1147482"/>
          </a:xfrm>
        </p:spPr>
        <p:txBody>
          <a:bodyPr/>
          <a:lstStyle/>
          <a:p>
            <a:r>
              <a:rPr lang="en-US" dirty="0" smtClean="0"/>
              <a:t>Elephant toothpaste demonstration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249032" y="1705691"/>
            <a:ext cx="8593517" cy="4915242"/>
          </a:xfrm>
        </p:spPr>
        <p:txBody>
          <a:bodyPr>
            <a:normAutofit/>
          </a:bodyPr>
          <a:lstStyle/>
          <a:p>
            <a:pPr marL="0" indent="0">
              <a:spcBef>
                <a:spcPts val="600"/>
              </a:spcBef>
              <a:spcAft>
                <a:spcPts val="1200"/>
              </a:spcAft>
              <a:buNone/>
            </a:pPr>
            <a:r>
              <a:rPr lang="en-US" dirty="0" smtClean="0">
                <a:sym typeface="Wingdings"/>
              </a:rPr>
              <a:t>Elephant toothpaste demonstration reaction:</a:t>
            </a:r>
          </a:p>
          <a:p>
            <a:pPr marL="0" indent="0">
              <a:spcBef>
                <a:spcPts val="600"/>
              </a:spcBef>
              <a:spcAft>
                <a:spcPts val="1200"/>
              </a:spcAft>
              <a:buNone/>
            </a:pPr>
            <a:r>
              <a:rPr lang="en-US" dirty="0" smtClean="0">
                <a:sym typeface="Wingdings"/>
              </a:rPr>
              <a:t>2H</a:t>
            </a:r>
            <a:r>
              <a:rPr lang="en-US" baseline="-25000" dirty="0" smtClean="0">
                <a:sym typeface="Wingdings"/>
              </a:rPr>
              <a:t>2</a:t>
            </a:r>
            <a:r>
              <a:rPr lang="en-US" dirty="0" smtClean="0">
                <a:sym typeface="Wingdings"/>
              </a:rPr>
              <a:t>O</a:t>
            </a:r>
            <a:r>
              <a:rPr lang="en-US" baseline="-25000" dirty="0" smtClean="0">
                <a:sym typeface="Wingdings"/>
              </a:rPr>
              <a:t>2</a:t>
            </a:r>
            <a:r>
              <a:rPr lang="en-US" dirty="0">
                <a:sym typeface="Wingdings"/>
              </a:rPr>
              <a:t> </a:t>
            </a:r>
            <a:r>
              <a:rPr lang="en-US" dirty="0" smtClean="0">
                <a:sym typeface="Wingdings"/>
              </a:rPr>
              <a:t>		O</a:t>
            </a:r>
            <a:r>
              <a:rPr lang="en-US" baseline="-25000" dirty="0" smtClean="0">
                <a:sym typeface="Wingdings"/>
              </a:rPr>
              <a:t>2</a:t>
            </a:r>
            <a:r>
              <a:rPr lang="en-US" dirty="0" smtClean="0">
                <a:sym typeface="Wingdings"/>
              </a:rPr>
              <a:t> + 2H</a:t>
            </a:r>
            <a:r>
              <a:rPr lang="en-US" baseline="-25000" dirty="0" smtClean="0">
                <a:sym typeface="Wingdings"/>
              </a:rPr>
              <a:t>2</a:t>
            </a:r>
            <a:r>
              <a:rPr lang="en-US" dirty="0" smtClean="0">
                <a:sym typeface="Wingdings"/>
              </a:rPr>
              <a:t>O</a:t>
            </a:r>
            <a:endParaRPr lang="en-US" dirty="0" smtClean="0">
              <a:sym typeface="Wingdings"/>
            </a:endParaRPr>
          </a:p>
          <a:p>
            <a:pPr marL="0" indent="0">
              <a:spcBef>
                <a:spcPts val="600"/>
              </a:spcBef>
              <a:spcAft>
                <a:spcPts val="1200"/>
              </a:spcAft>
              <a:buNone/>
            </a:pPr>
            <a:r>
              <a:rPr lang="en-US" dirty="0" smtClean="0">
                <a:sym typeface="Wingdings"/>
              </a:rPr>
              <a:t>Rate = k[H</a:t>
            </a:r>
            <a:r>
              <a:rPr lang="en-US" baseline="-25000" dirty="0" smtClean="0">
                <a:sym typeface="Wingdings"/>
              </a:rPr>
              <a:t>2</a:t>
            </a:r>
            <a:r>
              <a:rPr lang="en-US" dirty="0" smtClean="0">
                <a:sym typeface="Wingdings"/>
              </a:rPr>
              <a:t>O</a:t>
            </a:r>
            <a:r>
              <a:rPr lang="en-US" baseline="-25000" dirty="0" smtClean="0">
                <a:sym typeface="Wingdings"/>
              </a:rPr>
              <a:t>2</a:t>
            </a:r>
            <a:r>
              <a:rPr lang="en-US" dirty="0" smtClean="0">
                <a:sym typeface="Wingdings"/>
              </a:rPr>
              <a:t>]</a:t>
            </a:r>
            <a:r>
              <a:rPr lang="en-US" baseline="30000" dirty="0" smtClean="0">
                <a:sym typeface="Wingdings"/>
              </a:rPr>
              <a:t>1</a:t>
            </a:r>
            <a:r>
              <a:rPr lang="en-US" dirty="0" smtClean="0">
                <a:sym typeface="Wingdings"/>
              </a:rPr>
              <a:t>[I</a:t>
            </a:r>
            <a:r>
              <a:rPr lang="en-US" baseline="30000" dirty="0" smtClean="0">
                <a:sym typeface="Wingdings"/>
              </a:rPr>
              <a:t>-</a:t>
            </a:r>
            <a:r>
              <a:rPr lang="en-US" dirty="0" smtClean="0">
                <a:sym typeface="Wingdings"/>
              </a:rPr>
              <a:t>]</a:t>
            </a:r>
            <a:r>
              <a:rPr lang="en-US" baseline="30000" dirty="0" smtClean="0">
                <a:sym typeface="Wingdings"/>
              </a:rPr>
              <a:t>1</a:t>
            </a:r>
          </a:p>
          <a:p>
            <a:pPr marL="0" indent="0">
              <a:spcBef>
                <a:spcPts val="600"/>
              </a:spcBef>
              <a:spcAft>
                <a:spcPts val="1200"/>
              </a:spcAft>
              <a:buNone/>
            </a:pPr>
            <a:r>
              <a:rPr lang="en-US" dirty="0" smtClean="0">
                <a:sym typeface="Wingdings"/>
              </a:rPr>
              <a:t>Proposed Reaction Mechanism:</a:t>
            </a:r>
          </a:p>
          <a:p>
            <a:pPr marL="0" indent="0">
              <a:spcBef>
                <a:spcPts val="600"/>
              </a:spcBef>
              <a:spcAft>
                <a:spcPts val="1200"/>
              </a:spcAft>
              <a:buNone/>
            </a:pPr>
            <a:r>
              <a:rPr lang="en-US" dirty="0" smtClean="0">
                <a:sym typeface="Wingdings"/>
              </a:rPr>
              <a:t>H</a:t>
            </a:r>
            <a:r>
              <a:rPr lang="en-US" baseline="-25000" dirty="0" smtClean="0">
                <a:sym typeface="Wingdings"/>
              </a:rPr>
              <a:t>2</a:t>
            </a:r>
            <a:r>
              <a:rPr lang="en-US" dirty="0" smtClean="0">
                <a:sym typeface="Wingdings"/>
              </a:rPr>
              <a:t>O</a:t>
            </a:r>
            <a:r>
              <a:rPr lang="en-US" baseline="-25000" dirty="0" smtClean="0">
                <a:sym typeface="Wingdings"/>
              </a:rPr>
              <a:t>2</a:t>
            </a:r>
            <a:r>
              <a:rPr lang="en-US" dirty="0" smtClean="0">
                <a:sym typeface="Wingdings"/>
              </a:rPr>
              <a:t> + </a:t>
            </a:r>
            <a:r>
              <a:rPr lang="en-US" dirty="0" smtClean="0">
                <a:sym typeface="Wingdings"/>
              </a:rPr>
              <a:t>I</a:t>
            </a:r>
            <a:r>
              <a:rPr lang="en-US" baseline="30000" dirty="0" smtClean="0">
                <a:sym typeface="Wingdings"/>
              </a:rPr>
              <a:t>-</a:t>
            </a:r>
            <a:r>
              <a:rPr lang="en-US" dirty="0" smtClean="0">
                <a:sym typeface="Wingdings"/>
              </a:rPr>
              <a:t>  IO</a:t>
            </a:r>
            <a:r>
              <a:rPr lang="en-US" baseline="30000" dirty="0" smtClean="0">
                <a:sym typeface="Wingdings"/>
              </a:rPr>
              <a:t>-</a:t>
            </a:r>
            <a:r>
              <a:rPr lang="en-US" dirty="0" smtClean="0">
                <a:sym typeface="Wingdings"/>
              </a:rPr>
              <a:t> + H</a:t>
            </a:r>
            <a:r>
              <a:rPr lang="en-US" baseline="-25000" dirty="0" smtClean="0">
                <a:sym typeface="Wingdings"/>
              </a:rPr>
              <a:t>2</a:t>
            </a:r>
            <a:r>
              <a:rPr lang="en-US" dirty="0" smtClean="0">
                <a:sym typeface="Wingdings"/>
              </a:rPr>
              <a:t>O		(Slow)</a:t>
            </a:r>
          </a:p>
          <a:p>
            <a:pPr marL="0" indent="0">
              <a:spcBef>
                <a:spcPts val="600"/>
              </a:spcBef>
              <a:spcAft>
                <a:spcPts val="1200"/>
              </a:spcAft>
              <a:buNone/>
            </a:pPr>
            <a:r>
              <a:rPr lang="en-US" dirty="0" smtClean="0">
                <a:sym typeface="Wingdings"/>
              </a:rPr>
              <a:t>H</a:t>
            </a:r>
            <a:r>
              <a:rPr lang="en-US" baseline="-25000" dirty="0" smtClean="0">
                <a:sym typeface="Wingdings"/>
              </a:rPr>
              <a:t>2</a:t>
            </a:r>
            <a:r>
              <a:rPr lang="en-US" dirty="0" smtClean="0">
                <a:sym typeface="Wingdings"/>
              </a:rPr>
              <a:t>O</a:t>
            </a:r>
            <a:r>
              <a:rPr lang="en-US" baseline="-25000" dirty="0" smtClean="0">
                <a:sym typeface="Wingdings"/>
              </a:rPr>
              <a:t>2</a:t>
            </a:r>
            <a:r>
              <a:rPr lang="en-US" dirty="0" smtClean="0">
                <a:sym typeface="Wingdings"/>
              </a:rPr>
              <a:t> + IO</a:t>
            </a:r>
            <a:r>
              <a:rPr lang="en-US" baseline="30000" dirty="0" smtClean="0">
                <a:sym typeface="Wingdings"/>
              </a:rPr>
              <a:t>-</a:t>
            </a:r>
            <a:r>
              <a:rPr lang="en-US" dirty="0" smtClean="0">
                <a:sym typeface="Wingdings"/>
              </a:rPr>
              <a:t>  I</a:t>
            </a:r>
            <a:r>
              <a:rPr lang="en-US" baseline="30000" dirty="0" smtClean="0">
                <a:sym typeface="Wingdings"/>
              </a:rPr>
              <a:t>-</a:t>
            </a:r>
            <a:r>
              <a:rPr lang="en-US" dirty="0" smtClean="0">
                <a:sym typeface="Wingdings"/>
              </a:rPr>
              <a:t> + H</a:t>
            </a:r>
            <a:r>
              <a:rPr lang="en-US" baseline="-25000" dirty="0" smtClean="0">
                <a:sym typeface="Wingdings"/>
              </a:rPr>
              <a:t>2</a:t>
            </a:r>
            <a:r>
              <a:rPr lang="en-US" dirty="0" smtClean="0">
                <a:sym typeface="Wingdings"/>
              </a:rPr>
              <a:t>O</a:t>
            </a:r>
            <a:r>
              <a:rPr lang="en-US" baseline="-25000" dirty="0">
                <a:sym typeface="Wingdings"/>
              </a:rPr>
              <a:t> </a:t>
            </a:r>
            <a:r>
              <a:rPr lang="en-US" dirty="0" smtClean="0">
                <a:sym typeface="Wingdings"/>
              </a:rPr>
              <a:t>+ O</a:t>
            </a:r>
            <a:r>
              <a:rPr lang="en-US" baseline="-25000" dirty="0" smtClean="0">
                <a:sym typeface="Wingdings"/>
              </a:rPr>
              <a:t>2	</a:t>
            </a:r>
            <a:r>
              <a:rPr lang="en-US" dirty="0" smtClean="0">
                <a:sym typeface="Wingdings"/>
              </a:rPr>
              <a:t>(Fast)</a:t>
            </a:r>
          </a:p>
          <a:p>
            <a:pPr marL="0" indent="0">
              <a:spcBef>
                <a:spcPts val="600"/>
              </a:spcBef>
              <a:spcAft>
                <a:spcPts val="1200"/>
              </a:spcAft>
              <a:buNone/>
            </a:pPr>
            <a:r>
              <a:rPr lang="en-US" dirty="0" smtClean="0">
                <a:sym typeface="Wingdings"/>
              </a:rPr>
              <a:t>2H</a:t>
            </a:r>
            <a:r>
              <a:rPr lang="en-US" baseline="-25000" dirty="0" smtClean="0">
                <a:sym typeface="Wingdings"/>
              </a:rPr>
              <a:t>2</a:t>
            </a:r>
            <a:r>
              <a:rPr lang="en-US" dirty="0" smtClean="0">
                <a:sym typeface="Wingdings"/>
              </a:rPr>
              <a:t>O</a:t>
            </a:r>
            <a:r>
              <a:rPr lang="en-US" baseline="-25000" dirty="0" smtClean="0">
                <a:sym typeface="Wingdings"/>
              </a:rPr>
              <a:t>2 </a:t>
            </a:r>
            <a:r>
              <a:rPr lang="en-US" dirty="0" smtClean="0">
                <a:sym typeface="Wingdings"/>
              </a:rPr>
              <a:t> </a:t>
            </a:r>
            <a:r>
              <a:rPr lang="en-US" dirty="0">
                <a:sym typeface="Wingdings"/>
              </a:rPr>
              <a:t>O</a:t>
            </a:r>
            <a:r>
              <a:rPr lang="en-US" baseline="-25000" dirty="0">
                <a:sym typeface="Wingdings"/>
              </a:rPr>
              <a:t>2</a:t>
            </a:r>
            <a:r>
              <a:rPr lang="en-US" dirty="0">
                <a:sym typeface="Wingdings"/>
              </a:rPr>
              <a:t> + 2H</a:t>
            </a:r>
            <a:r>
              <a:rPr lang="en-US" baseline="-25000" dirty="0">
                <a:sym typeface="Wingdings"/>
              </a:rPr>
              <a:t>2</a:t>
            </a:r>
            <a:r>
              <a:rPr lang="en-US" dirty="0">
                <a:sym typeface="Wingdings"/>
              </a:rPr>
              <a:t>O</a:t>
            </a:r>
          </a:p>
          <a:p>
            <a:pPr marL="0" indent="0">
              <a:spcBef>
                <a:spcPts val="600"/>
              </a:spcBef>
              <a:spcAft>
                <a:spcPts val="1200"/>
              </a:spcAft>
              <a:buNone/>
            </a:pPr>
            <a:endParaRPr lang="en-US" dirty="0" smtClean="0">
              <a:sym typeface="Wingdings"/>
            </a:endParaRPr>
          </a:p>
          <a:p>
            <a:pPr marL="0" indent="0">
              <a:spcBef>
                <a:spcPts val="600"/>
              </a:spcBef>
              <a:spcAft>
                <a:spcPts val="1200"/>
              </a:spcAft>
              <a:buNone/>
            </a:pPr>
            <a:endParaRPr lang="en-US" dirty="0" smtClean="0">
              <a:sym typeface="Wingdings"/>
            </a:endParaRPr>
          </a:p>
        </p:txBody>
      </p:sp>
      <p:cxnSp>
        <p:nvCxnSpPr>
          <p:cNvPr id="4" name="Straight Arrow Connector 3"/>
          <p:cNvCxnSpPr/>
          <p:nvPr/>
        </p:nvCxnSpPr>
        <p:spPr>
          <a:xfrm flipV="1">
            <a:off x="1410990" y="2634225"/>
            <a:ext cx="1426668" cy="1568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376264" y="5597727"/>
            <a:ext cx="4891433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 flipH="1">
            <a:off x="1254213" y="4390374"/>
            <a:ext cx="297876" cy="423358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flipH="1">
            <a:off x="2080753" y="4406054"/>
            <a:ext cx="297876" cy="423358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H="1">
            <a:off x="1453646" y="5044532"/>
            <a:ext cx="297876" cy="423358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 flipH="1">
            <a:off x="2229691" y="5044532"/>
            <a:ext cx="297876" cy="423358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45213405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2162" y="152403"/>
            <a:ext cx="7570787" cy="1147482"/>
          </a:xfrm>
        </p:spPr>
        <p:txBody>
          <a:bodyPr/>
          <a:lstStyle/>
          <a:p>
            <a:r>
              <a:rPr lang="en-US" dirty="0" smtClean="0"/>
              <a:t>Elephant toothpaste demonstration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249032" y="1705691"/>
            <a:ext cx="8593517" cy="4915242"/>
          </a:xfrm>
        </p:spPr>
        <p:txBody>
          <a:bodyPr>
            <a:normAutofit/>
          </a:bodyPr>
          <a:lstStyle/>
          <a:p>
            <a:pPr marL="0" indent="0">
              <a:spcBef>
                <a:spcPts val="600"/>
              </a:spcBef>
              <a:spcAft>
                <a:spcPts val="1200"/>
              </a:spcAft>
              <a:buNone/>
            </a:pPr>
            <a:r>
              <a:rPr lang="en-US" dirty="0" smtClean="0">
                <a:sym typeface="Wingdings"/>
              </a:rPr>
              <a:t>Possibl</a:t>
            </a:r>
            <a:r>
              <a:rPr lang="en-US" dirty="0" smtClean="0">
                <a:sym typeface="Wingdings"/>
              </a:rPr>
              <a:t>e energy potential diagram?</a:t>
            </a:r>
          </a:p>
          <a:p>
            <a:pPr marL="0" indent="0">
              <a:spcBef>
                <a:spcPts val="600"/>
              </a:spcBef>
              <a:spcAft>
                <a:spcPts val="1200"/>
              </a:spcAft>
              <a:buNone/>
            </a:pPr>
            <a:endParaRPr lang="en-US" baseline="30000" dirty="0" smtClean="0">
              <a:sym typeface="Wingdings"/>
            </a:endParaRPr>
          </a:p>
          <a:p>
            <a:pPr marL="0" indent="0">
              <a:spcBef>
                <a:spcPts val="600"/>
              </a:spcBef>
              <a:spcAft>
                <a:spcPts val="1200"/>
              </a:spcAft>
              <a:buNone/>
            </a:pPr>
            <a:endParaRPr lang="en-US" dirty="0" smtClean="0">
              <a:sym typeface="Wingdings"/>
            </a:endParaRPr>
          </a:p>
        </p:txBody>
      </p:sp>
    </p:spTree>
    <p:extLst>
      <p:ext uri="{BB962C8B-B14F-4D97-AF65-F5344CB8AC3E}">
        <p14:creationId xmlns:p14="http://schemas.microsoft.com/office/powerpoint/2010/main" val="614199407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2162" y="152403"/>
            <a:ext cx="7570787" cy="1147482"/>
          </a:xfrm>
        </p:spPr>
        <p:txBody>
          <a:bodyPr/>
          <a:lstStyle/>
          <a:p>
            <a:r>
              <a:rPr lang="en-US" dirty="0" smtClean="0"/>
              <a:t>Practice Problem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249032" y="1705691"/>
            <a:ext cx="8593517" cy="4915242"/>
          </a:xfrm>
        </p:spPr>
        <p:txBody>
          <a:bodyPr>
            <a:normAutofit/>
          </a:bodyPr>
          <a:lstStyle/>
          <a:p>
            <a:pPr marL="0" indent="0">
              <a:spcBef>
                <a:spcPts val="600"/>
              </a:spcBef>
              <a:spcAft>
                <a:spcPts val="1200"/>
              </a:spcAft>
              <a:buNone/>
            </a:pPr>
            <a:r>
              <a:rPr lang="en-US" dirty="0" smtClean="0">
                <a:sym typeface="Wingdings"/>
              </a:rPr>
              <a:t>Propose a possible mechanism for the following reaction:</a:t>
            </a:r>
          </a:p>
          <a:p>
            <a:pPr marL="0" indent="0">
              <a:spcBef>
                <a:spcPts val="600"/>
              </a:spcBef>
              <a:spcAft>
                <a:spcPts val="1200"/>
              </a:spcAft>
              <a:buNone/>
            </a:pPr>
            <a:r>
              <a:rPr lang="en-US" dirty="0" smtClean="0">
                <a:sym typeface="Wingdings"/>
              </a:rPr>
              <a:t>2N</a:t>
            </a:r>
            <a:r>
              <a:rPr lang="en-US" baseline="-25000" dirty="0" smtClean="0">
                <a:sym typeface="Wingdings"/>
              </a:rPr>
              <a:t>2</a:t>
            </a:r>
            <a:r>
              <a:rPr lang="en-US" dirty="0" smtClean="0">
                <a:sym typeface="Wingdings"/>
              </a:rPr>
              <a:t>O</a:t>
            </a:r>
            <a:r>
              <a:rPr lang="en-US" baseline="-25000" dirty="0" smtClean="0">
                <a:sym typeface="Wingdings"/>
              </a:rPr>
              <a:t>5</a:t>
            </a:r>
            <a:r>
              <a:rPr lang="en-US" dirty="0" smtClean="0">
                <a:sym typeface="Wingdings"/>
              </a:rPr>
              <a:t> </a:t>
            </a:r>
            <a:r>
              <a:rPr lang="en-US" baseline="-25000" dirty="0" smtClean="0">
                <a:sym typeface="Wingdings"/>
              </a:rPr>
              <a:t>(g)</a:t>
            </a:r>
            <a:r>
              <a:rPr lang="en-US" dirty="0" smtClean="0">
                <a:sym typeface="Wingdings"/>
              </a:rPr>
              <a:t>  2N</a:t>
            </a:r>
            <a:r>
              <a:rPr lang="en-US" baseline="-25000" dirty="0" smtClean="0">
                <a:sym typeface="Wingdings"/>
              </a:rPr>
              <a:t>2</a:t>
            </a:r>
            <a:r>
              <a:rPr lang="en-US" dirty="0" smtClean="0">
                <a:sym typeface="Wingdings"/>
              </a:rPr>
              <a:t>O</a:t>
            </a:r>
            <a:r>
              <a:rPr lang="en-US" baseline="-25000" dirty="0" smtClean="0">
                <a:sym typeface="Wingdings"/>
              </a:rPr>
              <a:t>4 (g) </a:t>
            </a:r>
            <a:r>
              <a:rPr lang="en-US" dirty="0" smtClean="0">
                <a:sym typeface="Wingdings"/>
              </a:rPr>
              <a:t>+ O</a:t>
            </a:r>
            <a:r>
              <a:rPr lang="en-US" baseline="-25000" dirty="0" smtClean="0">
                <a:sym typeface="Wingdings"/>
              </a:rPr>
              <a:t>2</a:t>
            </a:r>
            <a:r>
              <a:rPr lang="en-US" dirty="0" smtClean="0">
                <a:sym typeface="Wingdings"/>
              </a:rPr>
              <a:t> </a:t>
            </a:r>
            <a:r>
              <a:rPr lang="en-US" baseline="-25000" dirty="0" smtClean="0">
                <a:sym typeface="Wingdings"/>
              </a:rPr>
              <a:t>(g)</a:t>
            </a:r>
          </a:p>
          <a:p>
            <a:pPr marL="0" indent="0">
              <a:spcBef>
                <a:spcPts val="600"/>
              </a:spcBef>
              <a:spcAft>
                <a:spcPts val="1200"/>
              </a:spcAft>
              <a:buNone/>
            </a:pPr>
            <a:endParaRPr lang="en-US" baseline="-25000" dirty="0" smtClean="0">
              <a:sym typeface="Wingdings"/>
            </a:endParaRPr>
          </a:p>
          <a:p>
            <a:pPr marL="0" indent="0">
              <a:spcBef>
                <a:spcPts val="600"/>
              </a:spcBef>
              <a:spcAft>
                <a:spcPts val="1200"/>
              </a:spcAft>
              <a:buNone/>
            </a:pPr>
            <a:r>
              <a:rPr lang="en-US" dirty="0" smtClean="0">
                <a:sym typeface="Wingdings"/>
              </a:rPr>
              <a:t>r = k[N</a:t>
            </a:r>
            <a:r>
              <a:rPr lang="en-US" baseline="-25000" dirty="0" smtClean="0">
                <a:sym typeface="Wingdings"/>
              </a:rPr>
              <a:t>2</a:t>
            </a:r>
            <a:r>
              <a:rPr lang="en-US" dirty="0" smtClean="0">
                <a:sym typeface="Wingdings"/>
              </a:rPr>
              <a:t>O</a:t>
            </a:r>
            <a:r>
              <a:rPr lang="en-US" baseline="-25000" dirty="0" smtClean="0">
                <a:sym typeface="Wingdings"/>
              </a:rPr>
              <a:t>5</a:t>
            </a:r>
            <a:r>
              <a:rPr lang="en-US" dirty="0" smtClean="0">
                <a:sym typeface="Wingdings"/>
              </a:rPr>
              <a:t>]</a:t>
            </a:r>
            <a:r>
              <a:rPr lang="en-US" baseline="30000" dirty="0" smtClean="0">
                <a:sym typeface="Wingdings"/>
              </a:rPr>
              <a:t>1</a:t>
            </a:r>
            <a:endParaRPr lang="en-US" dirty="0" smtClean="0">
              <a:sym typeface="Wingdings"/>
            </a:endParaRPr>
          </a:p>
          <a:p>
            <a:pPr marL="0" indent="0">
              <a:spcBef>
                <a:spcPts val="600"/>
              </a:spcBef>
              <a:spcAft>
                <a:spcPts val="1200"/>
              </a:spcAft>
              <a:buNone/>
            </a:pPr>
            <a:endParaRPr lang="en-US" dirty="0" smtClean="0">
              <a:sym typeface="Wingdings"/>
            </a:endParaRPr>
          </a:p>
        </p:txBody>
      </p:sp>
    </p:spTree>
    <p:extLst>
      <p:ext uri="{BB962C8B-B14F-4D97-AF65-F5344CB8AC3E}">
        <p14:creationId xmlns:p14="http://schemas.microsoft.com/office/powerpoint/2010/main" val="3198063858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2162" y="152403"/>
            <a:ext cx="7570787" cy="1147482"/>
          </a:xfrm>
        </p:spPr>
        <p:txBody>
          <a:bodyPr/>
          <a:lstStyle/>
          <a:p>
            <a:r>
              <a:rPr lang="en-US" dirty="0" smtClean="0"/>
              <a:t>Practice Problem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249032" y="1705691"/>
            <a:ext cx="8593517" cy="4915242"/>
          </a:xfrm>
        </p:spPr>
        <p:txBody>
          <a:bodyPr>
            <a:normAutofit lnSpcReduction="10000"/>
          </a:bodyPr>
          <a:lstStyle/>
          <a:p>
            <a:pPr marL="0" indent="0">
              <a:spcBef>
                <a:spcPts val="600"/>
              </a:spcBef>
              <a:spcAft>
                <a:spcPts val="1200"/>
              </a:spcAft>
              <a:buNone/>
            </a:pPr>
            <a:r>
              <a:rPr lang="en-US" dirty="0" smtClean="0">
                <a:sym typeface="Wingdings"/>
              </a:rPr>
              <a:t>Propose a possible mechanism for the following reaction:</a:t>
            </a:r>
          </a:p>
          <a:p>
            <a:pPr marL="0" indent="0">
              <a:spcBef>
                <a:spcPts val="600"/>
              </a:spcBef>
              <a:spcAft>
                <a:spcPts val="1200"/>
              </a:spcAft>
              <a:buNone/>
            </a:pPr>
            <a:r>
              <a:rPr lang="en-US" dirty="0" smtClean="0">
                <a:sym typeface="Wingdings"/>
              </a:rPr>
              <a:t>2N</a:t>
            </a:r>
            <a:r>
              <a:rPr lang="en-US" baseline="-25000" dirty="0" smtClean="0">
                <a:sym typeface="Wingdings"/>
              </a:rPr>
              <a:t>2</a:t>
            </a:r>
            <a:r>
              <a:rPr lang="en-US" dirty="0" smtClean="0">
                <a:sym typeface="Wingdings"/>
              </a:rPr>
              <a:t>O</a:t>
            </a:r>
            <a:r>
              <a:rPr lang="en-US" baseline="-25000" dirty="0" smtClean="0">
                <a:sym typeface="Wingdings"/>
              </a:rPr>
              <a:t>5</a:t>
            </a:r>
            <a:r>
              <a:rPr lang="en-US" dirty="0" smtClean="0">
                <a:sym typeface="Wingdings"/>
              </a:rPr>
              <a:t> </a:t>
            </a:r>
            <a:r>
              <a:rPr lang="en-US" baseline="-25000" dirty="0" smtClean="0">
                <a:sym typeface="Wingdings"/>
              </a:rPr>
              <a:t>(g)</a:t>
            </a:r>
            <a:r>
              <a:rPr lang="en-US" dirty="0" smtClean="0">
                <a:sym typeface="Wingdings"/>
              </a:rPr>
              <a:t>  2N</a:t>
            </a:r>
            <a:r>
              <a:rPr lang="en-US" baseline="-25000" dirty="0" smtClean="0">
                <a:sym typeface="Wingdings"/>
              </a:rPr>
              <a:t>2</a:t>
            </a:r>
            <a:r>
              <a:rPr lang="en-US" dirty="0" smtClean="0">
                <a:sym typeface="Wingdings"/>
              </a:rPr>
              <a:t>O</a:t>
            </a:r>
            <a:r>
              <a:rPr lang="en-US" baseline="-25000" dirty="0" smtClean="0">
                <a:sym typeface="Wingdings"/>
              </a:rPr>
              <a:t>4 (g) </a:t>
            </a:r>
            <a:r>
              <a:rPr lang="en-US" dirty="0" smtClean="0">
                <a:sym typeface="Wingdings"/>
              </a:rPr>
              <a:t>+ O</a:t>
            </a:r>
            <a:r>
              <a:rPr lang="en-US" baseline="-25000" dirty="0" smtClean="0">
                <a:sym typeface="Wingdings"/>
              </a:rPr>
              <a:t>2</a:t>
            </a:r>
            <a:r>
              <a:rPr lang="en-US" dirty="0" smtClean="0">
                <a:sym typeface="Wingdings"/>
              </a:rPr>
              <a:t> </a:t>
            </a:r>
            <a:r>
              <a:rPr lang="en-US" baseline="-25000" dirty="0" smtClean="0">
                <a:sym typeface="Wingdings"/>
              </a:rPr>
              <a:t>(g)</a:t>
            </a:r>
          </a:p>
          <a:p>
            <a:pPr marL="0" indent="0">
              <a:spcBef>
                <a:spcPts val="600"/>
              </a:spcBef>
              <a:spcAft>
                <a:spcPts val="1200"/>
              </a:spcAft>
              <a:buNone/>
            </a:pPr>
            <a:r>
              <a:rPr lang="en-US" dirty="0" smtClean="0">
                <a:sym typeface="Wingdings"/>
              </a:rPr>
              <a:t>r = k[N</a:t>
            </a:r>
            <a:r>
              <a:rPr lang="en-US" baseline="-25000" dirty="0" smtClean="0">
                <a:sym typeface="Wingdings"/>
              </a:rPr>
              <a:t>2</a:t>
            </a:r>
            <a:r>
              <a:rPr lang="en-US" dirty="0" smtClean="0">
                <a:sym typeface="Wingdings"/>
              </a:rPr>
              <a:t>O</a:t>
            </a:r>
            <a:r>
              <a:rPr lang="en-US" baseline="-25000" dirty="0" smtClean="0">
                <a:sym typeface="Wingdings"/>
              </a:rPr>
              <a:t>5</a:t>
            </a:r>
            <a:r>
              <a:rPr lang="en-US" dirty="0" smtClean="0">
                <a:sym typeface="Wingdings"/>
              </a:rPr>
              <a:t>]</a:t>
            </a:r>
            <a:r>
              <a:rPr lang="en-US" baseline="30000" dirty="0" smtClean="0">
                <a:sym typeface="Wingdings"/>
              </a:rPr>
              <a:t>1</a:t>
            </a:r>
          </a:p>
          <a:p>
            <a:pPr marL="0" indent="0">
              <a:spcBef>
                <a:spcPts val="600"/>
              </a:spcBef>
              <a:spcAft>
                <a:spcPts val="1200"/>
              </a:spcAft>
              <a:buNone/>
            </a:pPr>
            <a:r>
              <a:rPr lang="en-US" dirty="0" smtClean="0">
                <a:sym typeface="Wingdings"/>
              </a:rPr>
              <a:t>Possible mechanism:</a:t>
            </a:r>
          </a:p>
          <a:p>
            <a:pPr marL="0" indent="0">
              <a:spcBef>
                <a:spcPts val="600"/>
              </a:spcBef>
              <a:spcAft>
                <a:spcPts val="1200"/>
              </a:spcAft>
              <a:buNone/>
            </a:pPr>
            <a:r>
              <a:rPr lang="en-US" dirty="0" smtClean="0">
                <a:sym typeface="Wingdings"/>
              </a:rPr>
              <a:t>N</a:t>
            </a:r>
            <a:r>
              <a:rPr lang="en-US" baseline="-25000" dirty="0" smtClean="0">
                <a:sym typeface="Wingdings"/>
              </a:rPr>
              <a:t>2</a:t>
            </a:r>
            <a:r>
              <a:rPr lang="en-US" dirty="0" smtClean="0">
                <a:sym typeface="Wingdings"/>
              </a:rPr>
              <a:t>O</a:t>
            </a:r>
            <a:r>
              <a:rPr lang="en-US" baseline="-25000" dirty="0" smtClean="0">
                <a:sym typeface="Wingdings"/>
              </a:rPr>
              <a:t>5</a:t>
            </a:r>
            <a:r>
              <a:rPr lang="en-US" dirty="0" smtClean="0">
                <a:sym typeface="Wingdings"/>
              </a:rPr>
              <a:t>  N</a:t>
            </a:r>
            <a:r>
              <a:rPr lang="en-US" baseline="-25000" dirty="0" smtClean="0">
                <a:sym typeface="Wingdings"/>
              </a:rPr>
              <a:t>2</a:t>
            </a:r>
            <a:r>
              <a:rPr lang="en-US" dirty="0" smtClean="0">
                <a:sym typeface="Wingdings"/>
              </a:rPr>
              <a:t>O</a:t>
            </a:r>
            <a:r>
              <a:rPr lang="en-US" baseline="-25000" dirty="0" smtClean="0">
                <a:sym typeface="Wingdings"/>
              </a:rPr>
              <a:t>4</a:t>
            </a:r>
            <a:r>
              <a:rPr lang="en-US" dirty="0" smtClean="0">
                <a:sym typeface="Wingdings"/>
              </a:rPr>
              <a:t> + O			(Slow)</a:t>
            </a:r>
          </a:p>
          <a:p>
            <a:pPr marL="0" indent="0">
              <a:spcBef>
                <a:spcPts val="600"/>
              </a:spcBef>
              <a:spcAft>
                <a:spcPts val="1200"/>
              </a:spcAft>
              <a:buNone/>
            </a:pPr>
            <a:r>
              <a:rPr lang="en-US" dirty="0" smtClean="0">
                <a:sym typeface="Wingdings"/>
              </a:rPr>
              <a:t>O + N</a:t>
            </a:r>
            <a:r>
              <a:rPr lang="en-US" baseline="-25000" dirty="0" smtClean="0">
                <a:sym typeface="Wingdings"/>
              </a:rPr>
              <a:t>2</a:t>
            </a:r>
            <a:r>
              <a:rPr lang="en-US" dirty="0" smtClean="0">
                <a:sym typeface="Wingdings"/>
              </a:rPr>
              <a:t>O</a:t>
            </a:r>
            <a:r>
              <a:rPr lang="en-US" baseline="-25000" dirty="0" smtClean="0">
                <a:sym typeface="Wingdings"/>
              </a:rPr>
              <a:t>5</a:t>
            </a:r>
            <a:r>
              <a:rPr lang="en-US" dirty="0" smtClean="0">
                <a:sym typeface="Wingdings"/>
              </a:rPr>
              <a:t>  N</a:t>
            </a:r>
            <a:r>
              <a:rPr lang="en-US" baseline="-25000" dirty="0" smtClean="0">
                <a:sym typeface="Wingdings"/>
              </a:rPr>
              <a:t>2</a:t>
            </a:r>
            <a:r>
              <a:rPr lang="en-US" dirty="0" smtClean="0">
                <a:sym typeface="Wingdings"/>
              </a:rPr>
              <a:t>O</a:t>
            </a:r>
            <a:r>
              <a:rPr lang="en-US" baseline="-25000" dirty="0" smtClean="0">
                <a:sym typeface="Wingdings"/>
              </a:rPr>
              <a:t>4</a:t>
            </a:r>
            <a:r>
              <a:rPr lang="en-US" dirty="0" smtClean="0">
                <a:sym typeface="Wingdings"/>
              </a:rPr>
              <a:t> + O</a:t>
            </a:r>
            <a:r>
              <a:rPr lang="en-US" baseline="-25000" dirty="0" smtClean="0">
                <a:sym typeface="Wingdings"/>
              </a:rPr>
              <a:t>2			</a:t>
            </a:r>
            <a:r>
              <a:rPr lang="en-US" dirty="0" smtClean="0">
                <a:sym typeface="Wingdings"/>
              </a:rPr>
              <a:t>(Fast)</a:t>
            </a:r>
            <a:endParaRPr lang="en-US" baseline="-25000" dirty="0" smtClean="0">
              <a:sym typeface="Wingdings"/>
            </a:endParaRPr>
          </a:p>
          <a:p>
            <a:pPr marL="0" indent="0">
              <a:spcBef>
                <a:spcPts val="600"/>
              </a:spcBef>
              <a:spcAft>
                <a:spcPts val="1200"/>
              </a:spcAft>
              <a:buNone/>
            </a:pPr>
            <a:r>
              <a:rPr lang="en-US" dirty="0" smtClean="0">
                <a:sym typeface="Wingdings"/>
              </a:rPr>
              <a:t>2N</a:t>
            </a:r>
            <a:r>
              <a:rPr lang="en-US" baseline="-25000" dirty="0" smtClean="0">
                <a:sym typeface="Wingdings"/>
              </a:rPr>
              <a:t>2</a:t>
            </a:r>
            <a:r>
              <a:rPr lang="en-US" dirty="0" smtClean="0">
                <a:sym typeface="Wingdings"/>
              </a:rPr>
              <a:t>O</a:t>
            </a:r>
            <a:r>
              <a:rPr lang="en-US" baseline="-25000" dirty="0" smtClean="0">
                <a:sym typeface="Wingdings"/>
              </a:rPr>
              <a:t>5</a:t>
            </a:r>
            <a:r>
              <a:rPr lang="en-US" dirty="0" smtClean="0">
                <a:sym typeface="Wingdings"/>
              </a:rPr>
              <a:t> </a:t>
            </a:r>
            <a:r>
              <a:rPr lang="en-US" dirty="0">
                <a:sym typeface="Wingdings"/>
              </a:rPr>
              <a:t> </a:t>
            </a:r>
            <a:r>
              <a:rPr lang="en-US" dirty="0" smtClean="0">
                <a:sym typeface="Wingdings"/>
              </a:rPr>
              <a:t>2N</a:t>
            </a:r>
            <a:r>
              <a:rPr lang="en-US" baseline="-25000" dirty="0" smtClean="0">
                <a:sym typeface="Wingdings"/>
              </a:rPr>
              <a:t>2</a:t>
            </a:r>
            <a:r>
              <a:rPr lang="en-US" dirty="0" smtClean="0">
                <a:sym typeface="Wingdings"/>
              </a:rPr>
              <a:t>O</a:t>
            </a:r>
            <a:r>
              <a:rPr lang="en-US" baseline="-25000" dirty="0" smtClean="0">
                <a:sym typeface="Wingdings"/>
              </a:rPr>
              <a:t>4 </a:t>
            </a:r>
            <a:r>
              <a:rPr lang="en-US" dirty="0">
                <a:sym typeface="Wingdings"/>
              </a:rPr>
              <a:t>+ </a:t>
            </a:r>
            <a:r>
              <a:rPr lang="en-US" dirty="0" smtClean="0">
                <a:sym typeface="Wingdings"/>
              </a:rPr>
              <a:t>O</a:t>
            </a:r>
            <a:r>
              <a:rPr lang="en-US" baseline="-25000" dirty="0" smtClean="0">
                <a:sym typeface="Wingdings"/>
              </a:rPr>
              <a:t>2</a:t>
            </a:r>
            <a:endParaRPr lang="en-US" baseline="-25000" dirty="0">
              <a:sym typeface="Wingdings"/>
            </a:endParaRPr>
          </a:p>
          <a:p>
            <a:pPr marL="0" indent="0">
              <a:spcBef>
                <a:spcPts val="600"/>
              </a:spcBef>
              <a:spcAft>
                <a:spcPts val="1200"/>
              </a:spcAft>
              <a:buNone/>
            </a:pPr>
            <a:endParaRPr lang="en-US" dirty="0" smtClean="0">
              <a:sym typeface="Wingdings"/>
            </a:endParaRPr>
          </a:p>
          <a:p>
            <a:pPr marL="0" indent="0">
              <a:spcBef>
                <a:spcPts val="600"/>
              </a:spcBef>
              <a:spcAft>
                <a:spcPts val="1200"/>
              </a:spcAft>
              <a:buNone/>
            </a:pPr>
            <a:endParaRPr lang="en-US" dirty="0" smtClean="0">
              <a:sym typeface="Wingdings"/>
            </a:endParaRPr>
          </a:p>
        </p:txBody>
      </p:sp>
      <p:cxnSp>
        <p:nvCxnSpPr>
          <p:cNvPr id="4" name="Straight Connector 3"/>
          <p:cNvCxnSpPr/>
          <p:nvPr/>
        </p:nvCxnSpPr>
        <p:spPr>
          <a:xfrm>
            <a:off x="249032" y="5660447"/>
            <a:ext cx="5912292" cy="1568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 flipV="1">
            <a:off x="249032" y="5221409"/>
            <a:ext cx="425108" cy="29792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 flipV="1">
            <a:off x="2533595" y="4531494"/>
            <a:ext cx="523550" cy="418959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06608173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2162" y="152403"/>
            <a:ext cx="7570787" cy="1147482"/>
          </a:xfrm>
        </p:spPr>
        <p:txBody>
          <a:bodyPr/>
          <a:lstStyle/>
          <a:p>
            <a:r>
              <a:rPr lang="en-US" dirty="0" smtClean="0"/>
              <a:t>Practice Problem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249032" y="1705691"/>
            <a:ext cx="8593517" cy="4915242"/>
          </a:xfrm>
        </p:spPr>
        <p:txBody>
          <a:bodyPr>
            <a:normAutofit/>
          </a:bodyPr>
          <a:lstStyle/>
          <a:p>
            <a:pPr marL="0" indent="0">
              <a:spcBef>
                <a:spcPts val="600"/>
              </a:spcBef>
              <a:spcAft>
                <a:spcPts val="1200"/>
              </a:spcAft>
              <a:buNone/>
            </a:pPr>
            <a:r>
              <a:rPr lang="en-US" dirty="0" smtClean="0">
                <a:sym typeface="Wingdings"/>
              </a:rPr>
              <a:t>Propose a possible mechanism for the following reaction:</a:t>
            </a:r>
          </a:p>
          <a:p>
            <a:pPr marL="0" indent="0">
              <a:spcBef>
                <a:spcPts val="600"/>
              </a:spcBef>
              <a:spcAft>
                <a:spcPts val="1200"/>
              </a:spcAft>
              <a:buNone/>
            </a:pPr>
            <a:r>
              <a:rPr lang="en-US" dirty="0" smtClean="0">
                <a:sym typeface="Wingdings"/>
              </a:rPr>
              <a:t>2NO</a:t>
            </a:r>
            <a:r>
              <a:rPr lang="en-US" baseline="-25000" dirty="0">
                <a:sym typeface="Wingdings"/>
              </a:rPr>
              <a:t>2</a:t>
            </a:r>
            <a:r>
              <a:rPr lang="en-US" dirty="0" smtClean="0">
                <a:sym typeface="Wingdings"/>
              </a:rPr>
              <a:t> </a:t>
            </a:r>
            <a:r>
              <a:rPr lang="en-US" dirty="0" smtClean="0">
                <a:sym typeface="Wingdings"/>
              </a:rPr>
              <a:t>+ F</a:t>
            </a:r>
            <a:r>
              <a:rPr lang="en-US" baseline="-25000" dirty="0" smtClean="0">
                <a:sym typeface="Wingdings"/>
              </a:rPr>
              <a:t>2</a:t>
            </a:r>
            <a:r>
              <a:rPr lang="en-US" dirty="0" smtClean="0">
                <a:sym typeface="Wingdings"/>
              </a:rPr>
              <a:t>  2NO</a:t>
            </a:r>
            <a:r>
              <a:rPr lang="en-US" baseline="-25000" dirty="0" smtClean="0">
                <a:sym typeface="Wingdings"/>
              </a:rPr>
              <a:t>2</a:t>
            </a:r>
            <a:r>
              <a:rPr lang="en-US" dirty="0" smtClean="0">
                <a:sym typeface="Wingdings"/>
              </a:rPr>
              <a:t>F</a:t>
            </a:r>
            <a:endParaRPr lang="en-US" baseline="-25000" dirty="0" smtClean="0">
              <a:sym typeface="Wingdings"/>
            </a:endParaRPr>
          </a:p>
          <a:p>
            <a:pPr marL="0" indent="0">
              <a:spcBef>
                <a:spcPts val="600"/>
              </a:spcBef>
              <a:spcAft>
                <a:spcPts val="1200"/>
              </a:spcAft>
              <a:buNone/>
            </a:pPr>
            <a:endParaRPr lang="en-US" baseline="-25000" dirty="0" smtClean="0">
              <a:sym typeface="Wingdings"/>
            </a:endParaRPr>
          </a:p>
          <a:p>
            <a:pPr marL="0" indent="0">
              <a:spcBef>
                <a:spcPts val="600"/>
              </a:spcBef>
              <a:spcAft>
                <a:spcPts val="1200"/>
              </a:spcAft>
              <a:buNone/>
            </a:pPr>
            <a:r>
              <a:rPr lang="en-US" dirty="0" smtClean="0">
                <a:sym typeface="Wingdings"/>
              </a:rPr>
              <a:t>r = k[NO</a:t>
            </a:r>
            <a:r>
              <a:rPr lang="en-US" baseline="-25000" dirty="0" smtClean="0">
                <a:sym typeface="Wingdings"/>
              </a:rPr>
              <a:t>2</a:t>
            </a:r>
            <a:r>
              <a:rPr lang="en-US" dirty="0" smtClean="0">
                <a:sym typeface="Wingdings"/>
              </a:rPr>
              <a:t>]</a:t>
            </a:r>
            <a:r>
              <a:rPr lang="en-US" baseline="30000" dirty="0" smtClean="0">
                <a:sym typeface="Wingdings"/>
              </a:rPr>
              <a:t>1</a:t>
            </a:r>
            <a:r>
              <a:rPr lang="en-US" dirty="0" smtClean="0">
                <a:sym typeface="Wingdings"/>
              </a:rPr>
              <a:t>[F</a:t>
            </a:r>
            <a:r>
              <a:rPr lang="en-US" baseline="-25000" dirty="0" smtClean="0">
                <a:sym typeface="Wingdings"/>
              </a:rPr>
              <a:t>2</a:t>
            </a:r>
            <a:r>
              <a:rPr lang="en-US" dirty="0" smtClean="0">
                <a:sym typeface="Wingdings"/>
              </a:rPr>
              <a:t>]</a:t>
            </a:r>
            <a:r>
              <a:rPr lang="en-US" baseline="30000" dirty="0" smtClean="0">
                <a:sym typeface="Wingdings"/>
              </a:rPr>
              <a:t>1</a:t>
            </a:r>
            <a:endParaRPr lang="en-US" dirty="0" smtClean="0">
              <a:sym typeface="Wingdings"/>
            </a:endParaRPr>
          </a:p>
          <a:p>
            <a:pPr marL="0" indent="0">
              <a:spcBef>
                <a:spcPts val="600"/>
              </a:spcBef>
              <a:spcAft>
                <a:spcPts val="1200"/>
              </a:spcAft>
              <a:buNone/>
            </a:pPr>
            <a:endParaRPr lang="en-US" dirty="0" smtClean="0">
              <a:sym typeface="Wingdings"/>
            </a:endParaRPr>
          </a:p>
        </p:txBody>
      </p:sp>
    </p:spTree>
    <p:extLst>
      <p:ext uri="{BB962C8B-B14F-4D97-AF65-F5344CB8AC3E}">
        <p14:creationId xmlns:p14="http://schemas.microsoft.com/office/powerpoint/2010/main" val="2184288060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2162" y="152403"/>
            <a:ext cx="7570787" cy="1147482"/>
          </a:xfrm>
        </p:spPr>
        <p:txBody>
          <a:bodyPr/>
          <a:lstStyle/>
          <a:p>
            <a:r>
              <a:rPr lang="en-US" dirty="0" smtClean="0"/>
              <a:t>Practice Problem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249032" y="1705691"/>
            <a:ext cx="8593517" cy="4915242"/>
          </a:xfrm>
        </p:spPr>
        <p:txBody>
          <a:bodyPr>
            <a:normAutofit lnSpcReduction="10000"/>
          </a:bodyPr>
          <a:lstStyle/>
          <a:p>
            <a:pPr marL="0" indent="0">
              <a:spcBef>
                <a:spcPts val="600"/>
              </a:spcBef>
              <a:spcAft>
                <a:spcPts val="1200"/>
              </a:spcAft>
              <a:buNone/>
            </a:pPr>
            <a:r>
              <a:rPr lang="en-US" dirty="0" smtClean="0">
                <a:sym typeface="Wingdings"/>
              </a:rPr>
              <a:t>Propose a possible mechanism for the following reaction:</a:t>
            </a:r>
          </a:p>
          <a:p>
            <a:pPr marL="0" indent="0">
              <a:spcBef>
                <a:spcPts val="600"/>
              </a:spcBef>
              <a:spcAft>
                <a:spcPts val="1200"/>
              </a:spcAft>
              <a:buNone/>
            </a:pPr>
            <a:r>
              <a:rPr lang="en-US" dirty="0" smtClean="0">
                <a:sym typeface="Wingdings"/>
              </a:rPr>
              <a:t>2NO</a:t>
            </a:r>
            <a:r>
              <a:rPr lang="en-US" baseline="-25000" dirty="0">
                <a:sym typeface="Wingdings"/>
              </a:rPr>
              <a:t>2</a:t>
            </a:r>
            <a:r>
              <a:rPr lang="en-US" dirty="0" smtClean="0">
                <a:sym typeface="Wingdings"/>
              </a:rPr>
              <a:t> </a:t>
            </a:r>
            <a:r>
              <a:rPr lang="en-US" dirty="0" smtClean="0">
                <a:sym typeface="Wingdings"/>
              </a:rPr>
              <a:t>+ F</a:t>
            </a:r>
            <a:r>
              <a:rPr lang="en-US" baseline="-25000" dirty="0" smtClean="0">
                <a:sym typeface="Wingdings"/>
              </a:rPr>
              <a:t>2</a:t>
            </a:r>
            <a:r>
              <a:rPr lang="en-US" dirty="0" smtClean="0">
                <a:sym typeface="Wingdings"/>
              </a:rPr>
              <a:t>  2NO</a:t>
            </a:r>
            <a:r>
              <a:rPr lang="en-US" baseline="-25000" dirty="0" smtClean="0">
                <a:sym typeface="Wingdings"/>
              </a:rPr>
              <a:t>2</a:t>
            </a:r>
            <a:r>
              <a:rPr lang="en-US" dirty="0" smtClean="0">
                <a:sym typeface="Wingdings"/>
              </a:rPr>
              <a:t>F</a:t>
            </a:r>
            <a:endParaRPr lang="en-US" baseline="-25000" dirty="0" smtClean="0">
              <a:sym typeface="Wingdings"/>
            </a:endParaRPr>
          </a:p>
          <a:p>
            <a:pPr marL="0" indent="0">
              <a:spcBef>
                <a:spcPts val="600"/>
              </a:spcBef>
              <a:spcAft>
                <a:spcPts val="1200"/>
              </a:spcAft>
              <a:buNone/>
            </a:pPr>
            <a:r>
              <a:rPr lang="en-US" dirty="0" smtClean="0">
                <a:sym typeface="Wingdings"/>
              </a:rPr>
              <a:t>r = k[NO</a:t>
            </a:r>
            <a:r>
              <a:rPr lang="en-US" baseline="-25000" dirty="0" smtClean="0">
                <a:sym typeface="Wingdings"/>
              </a:rPr>
              <a:t>2</a:t>
            </a:r>
            <a:r>
              <a:rPr lang="en-US" dirty="0" smtClean="0">
                <a:sym typeface="Wingdings"/>
              </a:rPr>
              <a:t>]</a:t>
            </a:r>
            <a:r>
              <a:rPr lang="en-US" baseline="30000" dirty="0" smtClean="0">
                <a:sym typeface="Wingdings"/>
              </a:rPr>
              <a:t>1</a:t>
            </a:r>
            <a:r>
              <a:rPr lang="en-US" dirty="0" smtClean="0">
                <a:sym typeface="Wingdings"/>
              </a:rPr>
              <a:t>[F</a:t>
            </a:r>
            <a:r>
              <a:rPr lang="en-US" baseline="-25000" dirty="0" smtClean="0">
                <a:sym typeface="Wingdings"/>
              </a:rPr>
              <a:t>2</a:t>
            </a:r>
            <a:r>
              <a:rPr lang="en-US" dirty="0" smtClean="0">
                <a:sym typeface="Wingdings"/>
              </a:rPr>
              <a:t>]</a:t>
            </a:r>
            <a:r>
              <a:rPr lang="en-US" baseline="30000" dirty="0" smtClean="0">
                <a:sym typeface="Wingdings"/>
              </a:rPr>
              <a:t>1</a:t>
            </a:r>
            <a:endParaRPr lang="en-US" dirty="0" smtClean="0">
              <a:sym typeface="Wingdings"/>
            </a:endParaRPr>
          </a:p>
          <a:p>
            <a:pPr marL="0" indent="0">
              <a:spcBef>
                <a:spcPts val="600"/>
              </a:spcBef>
              <a:spcAft>
                <a:spcPts val="1200"/>
              </a:spcAft>
              <a:buNone/>
            </a:pPr>
            <a:r>
              <a:rPr lang="en-US" dirty="0" smtClean="0">
                <a:sym typeface="Wingdings"/>
              </a:rPr>
              <a:t>Possible mechanism:</a:t>
            </a:r>
          </a:p>
          <a:p>
            <a:pPr marL="0" indent="0">
              <a:spcBef>
                <a:spcPts val="600"/>
              </a:spcBef>
              <a:spcAft>
                <a:spcPts val="1200"/>
              </a:spcAft>
              <a:buNone/>
            </a:pPr>
            <a:r>
              <a:rPr lang="en-US" dirty="0" smtClean="0">
                <a:sym typeface="Wingdings"/>
              </a:rPr>
              <a:t>NO</a:t>
            </a:r>
            <a:r>
              <a:rPr lang="en-US" baseline="-25000" dirty="0" smtClean="0">
                <a:sym typeface="Wingdings"/>
              </a:rPr>
              <a:t>2</a:t>
            </a:r>
            <a:r>
              <a:rPr lang="en-US" dirty="0" smtClean="0">
                <a:sym typeface="Wingdings"/>
              </a:rPr>
              <a:t> + F</a:t>
            </a:r>
            <a:r>
              <a:rPr lang="en-US" baseline="-25000" dirty="0" smtClean="0">
                <a:sym typeface="Wingdings"/>
              </a:rPr>
              <a:t>2</a:t>
            </a:r>
            <a:r>
              <a:rPr lang="en-US" dirty="0" smtClean="0">
                <a:sym typeface="Wingdings"/>
              </a:rPr>
              <a:t>  NO</a:t>
            </a:r>
            <a:r>
              <a:rPr lang="en-US" baseline="-25000" dirty="0" smtClean="0">
                <a:sym typeface="Wingdings"/>
              </a:rPr>
              <a:t>2</a:t>
            </a:r>
            <a:r>
              <a:rPr lang="en-US" dirty="0" smtClean="0">
                <a:sym typeface="Wingdings"/>
              </a:rPr>
              <a:t>F + F		(Slow)</a:t>
            </a:r>
          </a:p>
          <a:p>
            <a:pPr marL="0" indent="0">
              <a:spcBef>
                <a:spcPts val="600"/>
              </a:spcBef>
              <a:spcAft>
                <a:spcPts val="1200"/>
              </a:spcAft>
              <a:buNone/>
            </a:pPr>
            <a:r>
              <a:rPr lang="en-US" dirty="0" smtClean="0">
                <a:sym typeface="Wingdings"/>
              </a:rPr>
              <a:t>F + NO</a:t>
            </a:r>
            <a:r>
              <a:rPr lang="en-US" baseline="-25000" dirty="0" smtClean="0">
                <a:sym typeface="Wingdings"/>
              </a:rPr>
              <a:t>2</a:t>
            </a:r>
            <a:r>
              <a:rPr lang="en-US" dirty="0" smtClean="0">
                <a:sym typeface="Wingdings"/>
              </a:rPr>
              <a:t>  NO</a:t>
            </a:r>
            <a:r>
              <a:rPr lang="en-US" baseline="-25000" dirty="0" smtClean="0">
                <a:sym typeface="Wingdings"/>
              </a:rPr>
              <a:t>2</a:t>
            </a:r>
            <a:r>
              <a:rPr lang="en-US" dirty="0" smtClean="0">
                <a:sym typeface="Wingdings"/>
              </a:rPr>
              <a:t>F			(Fast)</a:t>
            </a:r>
          </a:p>
          <a:p>
            <a:pPr marL="0" indent="0">
              <a:spcBef>
                <a:spcPts val="600"/>
              </a:spcBef>
              <a:spcAft>
                <a:spcPts val="1200"/>
              </a:spcAft>
              <a:buNone/>
            </a:pPr>
            <a:r>
              <a:rPr lang="en-US" dirty="0">
                <a:sym typeface="Wingdings"/>
              </a:rPr>
              <a:t>2NO</a:t>
            </a:r>
            <a:r>
              <a:rPr lang="en-US" baseline="-25000" dirty="0">
                <a:sym typeface="Wingdings"/>
              </a:rPr>
              <a:t>2</a:t>
            </a:r>
            <a:r>
              <a:rPr lang="en-US" dirty="0">
                <a:sym typeface="Wingdings"/>
              </a:rPr>
              <a:t> + F</a:t>
            </a:r>
            <a:r>
              <a:rPr lang="en-US" baseline="-25000" dirty="0">
                <a:sym typeface="Wingdings"/>
              </a:rPr>
              <a:t>2</a:t>
            </a:r>
            <a:r>
              <a:rPr lang="en-US" dirty="0">
                <a:sym typeface="Wingdings"/>
              </a:rPr>
              <a:t>  2NO</a:t>
            </a:r>
            <a:r>
              <a:rPr lang="en-US" baseline="-25000" dirty="0">
                <a:sym typeface="Wingdings"/>
              </a:rPr>
              <a:t>2</a:t>
            </a:r>
            <a:r>
              <a:rPr lang="en-US" dirty="0">
                <a:sym typeface="Wingdings"/>
              </a:rPr>
              <a:t>F</a:t>
            </a:r>
            <a:endParaRPr lang="en-US" baseline="-25000" dirty="0">
              <a:sym typeface="Wingdings"/>
            </a:endParaRPr>
          </a:p>
          <a:p>
            <a:pPr marL="0" indent="0">
              <a:spcBef>
                <a:spcPts val="600"/>
              </a:spcBef>
              <a:spcAft>
                <a:spcPts val="1200"/>
              </a:spcAft>
              <a:buNone/>
            </a:pPr>
            <a:endParaRPr lang="en-US" dirty="0" smtClean="0">
              <a:sym typeface="Wingdings"/>
            </a:endParaRPr>
          </a:p>
        </p:txBody>
      </p:sp>
      <p:cxnSp>
        <p:nvCxnSpPr>
          <p:cNvPr id="4" name="Straight Connector 3"/>
          <p:cNvCxnSpPr/>
          <p:nvPr/>
        </p:nvCxnSpPr>
        <p:spPr>
          <a:xfrm flipV="1">
            <a:off x="249032" y="5691807"/>
            <a:ext cx="6210167" cy="1568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 flipV="1">
            <a:off x="249032" y="5237089"/>
            <a:ext cx="346719" cy="344958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 flipV="1">
            <a:off x="3050958" y="4621173"/>
            <a:ext cx="346719" cy="344958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29450797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2162" y="152403"/>
            <a:ext cx="7570787" cy="1147482"/>
          </a:xfrm>
        </p:spPr>
        <p:txBody>
          <a:bodyPr/>
          <a:lstStyle/>
          <a:p>
            <a:r>
              <a:rPr lang="en-US" dirty="0" smtClean="0"/>
              <a:t>Homework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249032" y="1705691"/>
            <a:ext cx="8593517" cy="4915242"/>
          </a:xfrm>
        </p:spPr>
        <p:txBody>
          <a:bodyPr>
            <a:normAutofit/>
          </a:bodyPr>
          <a:lstStyle/>
          <a:p>
            <a:pPr marL="0" indent="0">
              <a:spcBef>
                <a:spcPts val="600"/>
              </a:spcBef>
              <a:spcAft>
                <a:spcPts val="1200"/>
              </a:spcAft>
              <a:buNone/>
            </a:pPr>
            <a:r>
              <a:rPr lang="en-US" dirty="0" smtClean="0">
                <a:sym typeface="Wingdings"/>
              </a:rPr>
              <a:t>p. 390 #2</a:t>
            </a:r>
          </a:p>
          <a:p>
            <a:pPr marL="0" indent="0">
              <a:spcBef>
                <a:spcPts val="600"/>
              </a:spcBef>
              <a:spcAft>
                <a:spcPts val="1200"/>
              </a:spcAft>
              <a:buNone/>
            </a:pPr>
            <a:r>
              <a:rPr lang="en-US" dirty="0" smtClean="0">
                <a:sym typeface="Wingdings"/>
              </a:rPr>
              <a:t>p. 391 # 1, 2, 3</a:t>
            </a:r>
          </a:p>
          <a:p>
            <a:pPr marL="0" indent="0">
              <a:spcBef>
                <a:spcPts val="600"/>
              </a:spcBef>
              <a:spcAft>
                <a:spcPts val="1200"/>
              </a:spcAft>
              <a:buNone/>
            </a:pPr>
            <a:r>
              <a:rPr lang="en-US" dirty="0" smtClean="0">
                <a:sym typeface="Wingdings"/>
              </a:rPr>
              <a:t>Also, complete worksheet.</a:t>
            </a:r>
            <a:endParaRPr lang="en-US" dirty="0" smtClean="0">
              <a:sym typeface="Wingdings"/>
            </a:endParaRPr>
          </a:p>
        </p:txBody>
      </p:sp>
    </p:spTree>
    <p:extLst>
      <p:ext uri="{BB962C8B-B14F-4D97-AF65-F5344CB8AC3E}">
        <p14:creationId xmlns:p14="http://schemas.microsoft.com/office/powerpoint/2010/main" val="24165234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2162" y="152403"/>
            <a:ext cx="7570787" cy="1147482"/>
          </a:xfrm>
        </p:spPr>
        <p:txBody>
          <a:bodyPr/>
          <a:lstStyle/>
          <a:p>
            <a:r>
              <a:rPr lang="en-US" dirty="0" smtClean="0"/>
              <a:t>Reaction Rates</a:t>
            </a:r>
            <a:endParaRPr lang="en-US" dirty="0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792161" y="1761565"/>
            <a:ext cx="7979305" cy="4876302"/>
          </a:xfrm>
        </p:spPr>
        <p:txBody>
          <a:bodyPr>
            <a:normAutofit/>
          </a:bodyPr>
          <a:lstStyle/>
          <a:p>
            <a:r>
              <a:rPr lang="en-US" b="1" dirty="0" smtClean="0"/>
              <a:t>What is a chemical reaction rate?</a:t>
            </a:r>
          </a:p>
          <a:p>
            <a:r>
              <a:rPr lang="en-US" b="1" dirty="0" smtClean="0"/>
              <a:t>Possible formula for measuring rate?</a:t>
            </a:r>
          </a:p>
        </p:txBody>
      </p:sp>
    </p:spTree>
    <p:extLst>
      <p:ext uri="{BB962C8B-B14F-4D97-AF65-F5344CB8AC3E}">
        <p14:creationId xmlns:p14="http://schemas.microsoft.com/office/powerpoint/2010/main" val="324456457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2162" y="152403"/>
            <a:ext cx="7570787" cy="1147482"/>
          </a:xfrm>
        </p:spPr>
        <p:txBody>
          <a:bodyPr/>
          <a:lstStyle/>
          <a:p>
            <a:r>
              <a:rPr lang="en-US" dirty="0" smtClean="0"/>
              <a:t>Reaction Rates</a:t>
            </a:r>
            <a:endParaRPr lang="en-US" dirty="0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792161" y="1761565"/>
            <a:ext cx="7979305" cy="4876302"/>
          </a:xfrm>
        </p:spPr>
        <p:txBody>
          <a:bodyPr>
            <a:normAutofit/>
          </a:bodyPr>
          <a:lstStyle/>
          <a:p>
            <a:r>
              <a:rPr lang="en-US" b="1" dirty="0" smtClean="0"/>
              <a:t>What is a chemical reaction rate?</a:t>
            </a:r>
          </a:p>
          <a:p>
            <a:pPr lvl="1"/>
            <a:r>
              <a:rPr lang="en-US" dirty="0" smtClean="0"/>
              <a:t>measure of how fast reactants are used up or how fast products are produced</a:t>
            </a:r>
          </a:p>
          <a:p>
            <a:r>
              <a:rPr lang="en-US" b="1" dirty="0" smtClean="0"/>
              <a:t>Possible formula for measuring rate?</a:t>
            </a:r>
          </a:p>
        </p:txBody>
      </p:sp>
    </p:spTree>
    <p:extLst>
      <p:ext uri="{BB962C8B-B14F-4D97-AF65-F5344CB8AC3E}">
        <p14:creationId xmlns:p14="http://schemas.microsoft.com/office/powerpoint/2010/main" val="126789511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2162" y="152403"/>
            <a:ext cx="7570787" cy="1147482"/>
          </a:xfrm>
        </p:spPr>
        <p:txBody>
          <a:bodyPr/>
          <a:lstStyle/>
          <a:p>
            <a:r>
              <a:rPr lang="en-US" dirty="0" smtClean="0"/>
              <a:t>Reaction Rates</a:t>
            </a:r>
            <a:endParaRPr lang="en-US" dirty="0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792161" y="1761565"/>
            <a:ext cx="7979305" cy="4876302"/>
          </a:xfrm>
        </p:spPr>
        <p:txBody>
          <a:bodyPr>
            <a:normAutofit/>
          </a:bodyPr>
          <a:lstStyle/>
          <a:p>
            <a:r>
              <a:rPr lang="en-US" b="1" dirty="0" smtClean="0"/>
              <a:t>What is the reaction rate?</a:t>
            </a:r>
          </a:p>
          <a:p>
            <a:pPr lvl="1"/>
            <a:r>
              <a:rPr lang="en-US" dirty="0" smtClean="0"/>
              <a:t>measure of how fast reactants are used up or how fast products are produced</a:t>
            </a:r>
          </a:p>
          <a:p>
            <a:r>
              <a:rPr lang="en-US" b="1" dirty="0" smtClean="0"/>
              <a:t>Possible formula for measuring rate?</a:t>
            </a:r>
          </a:p>
          <a:p>
            <a:pPr lvl="1"/>
            <a:r>
              <a:rPr lang="en-US" dirty="0" smtClean="0"/>
              <a:t>Rate = </a:t>
            </a:r>
            <a:r>
              <a:rPr lang="en-US" dirty="0" err="1" smtClean="0"/>
              <a:t>Δ</a:t>
            </a:r>
            <a:r>
              <a:rPr lang="en-US" dirty="0" smtClean="0"/>
              <a:t> Concentration/</a:t>
            </a:r>
            <a:r>
              <a:rPr lang="en-US" dirty="0" err="1" smtClean="0"/>
              <a:t>Δ</a:t>
            </a:r>
            <a:r>
              <a:rPr lang="en-US" dirty="0" smtClean="0"/>
              <a:t> Time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3867" y="4301064"/>
            <a:ext cx="2844800" cy="248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209237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4" Type="http://schemas.openxmlformats.org/officeDocument/2006/relationships/image" Target="../media/image4.jpeg"/><Relationship Id="rId5" Type="http://schemas.openxmlformats.org/officeDocument/2006/relationships/image" Target="../media/image5.jpeg"/><Relationship Id="rId1" Type="http://schemas.openxmlformats.org/officeDocument/2006/relationships/image" Target="../media/image1.jpeg"/><Relationship Id="rId2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Infusion">
  <a:themeElements>
    <a:clrScheme name="Infusion">
      <a:dk1>
        <a:sysClr val="windowText" lastClr="000000"/>
      </a:dk1>
      <a:lt1>
        <a:sysClr val="window" lastClr="FFFFFF"/>
      </a:lt1>
      <a:dk2>
        <a:srgbClr val="2F1F58"/>
      </a:dk2>
      <a:lt2>
        <a:srgbClr val="B7A9E0"/>
      </a:lt2>
      <a:accent1>
        <a:srgbClr val="8C73D0"/>
      </a:accent1>
      <a:accent2>
        <a:srgbClr val="C2E8C4"/>
      </a:accent2>
      <a:accent3>
        <a:srgbClr val="C5A6E8"/>
      </a:accent3>
      <a:accent4>
        <a:srgbClr val="B45EC7"/>
      </a:accent4>
      <a:accent5>
        <a:srgbClr val="9FDAFB"/>
      </a:accent5>
      <a:accent6>
        <a:srgbClr val="95C5B0"/>
      </a:accent6>
      <a:hlink>
        <a:srgbClr val="744AE0"/>
      </a:hlink>
      <a:folHlink>
        <a:srgbClr val="8D8AD1"/>
      </a:folHlink>
    </a:clrScheme>
    <a:fontScheme name="Infusion">
      <a:majorFont>
        <a:latin typeface="Mistral"/>
        <a:ea typeface=""/>
        <a:cs typeface=""/>
        <a:font script="Jpan" typeface="ＤＦＰ行書体"/>
        <a:font script="Hans" typeface="宋体"/>
        <a:font script="Hant" typeface="新細明體"/>
      </a:majorFont>
      <a:minorFont>
        <a:latin typeface="Candara"/>
        <a:ea typeface=""/>
        <a:cs typeface=""/>
        <a:font script="Jpan" typeface="メイリオ"/>
        <a:font script="Hans" typeface="宋体"/>
        <a:font script="Hant" typeface="新細明體"/>
      </a:minorFont>
    </a:fontScheme>
    <a:fmtScheme name="Infusion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shade val="70000"/>
                <a:satMod val="120000"/>
              </a:schemeClr>
              <a:schemeClr val="phClr">
                <a:tint val="70000"/>
                <a:satMod val="300000"/>
                <a:lumMod val="125000"/>
              </a:schemeClr>
            </a:duotone>
          </a:blip>
          <a:tile tx="0" ty="0" sx="50000" sy="5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shade val="70000"/>
                <a:satMod val="120000"/>
              </a:schemeClr>
              <a:schemeClr val="phClr">
                <a:tint val="70000"/>
                <a:satMod val="135000"/>
              </a:schemeClr>
            </a:duotone>
          </a:blip>
          <a:tile tx="0" ty="0" sx="40000" sy="40000" flip="none" algn="tl"/>
        </a:blipFill>
      </a:fillStyleLst>
      <a:lnStyleLst>
        <a:ln w="38100" cap="flat" cmpd="sng" algn="ctr">
          <a:solidFill>
            <a:schemeClr val="phClr">
              <a:alpha val="70000"/>
              <a:satMod val="105000"/>
            </a:schemeClr>
          </a:solidFill>
          <a:prstDash val="solid"/>
          <a:miter/>
        </a:ln>
        <a:ln w="50800" cap="flat" cmpd="sng" algn="ctr">
          <a:solidFill>
            <a:schemeClr val="phClr">
              <a:alpha val="50000"/>
            </a:schemeClr>
          </a:solidFill>
          <a:prstDash val="solid"/>
          <a:miter/>
        </a:ln>
        <a:ln w="88900" cap="flat" cmpd="sng" algn="ctr">
          <a:solidFill>
            <a:schemeClr val="phClr">
              <a:alpha val="40000"/>
            </a:schemeClr>
          </a:solidFill>
          <a:prstDash val="solid"/>
          <a:miter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innerShdw blurRad="190500" dir="13500000">
              <a:srgbClr val="000000">
                <a:alpha val="50000"/>
              </a:srgbClr>
            </a:innerShdw>
            <a:outerShdw blurRad="38100" dist="254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blipFill rotWithShape="1">
          <a:blip xmlns:r="http://schemas.openxmlformats.org/officeDocument/2006/relationships" r:embed="rId3">
            <a:duotone>
              <a:schemeClr val="phClr">
                <a:shade val="70000"/>
                <a:satMod val="500000"/>
                <a:lumMod val="50000"/>
              </a:schemeClr>
              <a:schemeClr val="phClr">
                <a:satMod val="800000"/>
                <a:lumMod val="250000"/>
              </a:schemeClr>
            </a:duotone>
          </a:blip>
          <a:stretch/>
        </a:blipFill>
        <a:blipFill rotWithShape="1">
          <a:blip xmlns:r="http://schemas.openxmlformats.org/officeDocument/2006/relationships" r:embed="rId4">
            <a:duotone>
              <a:schemeClr val="phClr">
                <a:shade val="70000"/>
                <a:satMod val="500000"/>
                <a:lumMod val="50000"/>
              </a:schemeClr>
              <a:schemeClr val="phClr">
                <a:satMod val="800000"/>
                <a:lumMod val="250000"/>
              </a:schemeClr>
            </a:duotone>
          </a:blip>
          <a:stretch/>
        </a:blipFill>
        <a:blipFill rotWithShape="1">
          <a:blip xmlns:r="http://schemas.openxmlformats.org/officeDocument/2006/relationships" r:embed="rId5">
            <a:duotone>
              <a:schemeClr val="phClr">
                <a:shade val="70000"/>
                <a:satMod val="500000"/>
                <a:lumMod val="50000"/>
              </a:schemeClr>
              <a:schemeClr val="phClr">
                <a:satMod val="800000"/>
                <a:lumMod val="250000"/>
              </a:schemeClr>
            </a:duotone>
          </a:blip>
          <a:stretch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Infusion.thmx</Template>
  <TotalTime>7479</TotalTime>
  <Words>2049</Words>
  <Application>Microsoft Macintosh PowerPoint</Application>
  <PresentationFormat>On-screen Show (4:3)</PresentationFormat>
  <Paragraphs>343</Paragraphs>
  <Slides>66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3</vt:i4>
      </vt:variant>
      <vt:variant>
        <vt:lpstr>Slide Titles</vt:lpstr>
      </vt:variant>
      <vt:variant>
        <vt:i4>66</vt:i4>
      </vt:variant>
    </vt:vector>
  </HeadingPairs>
  <TitlesOfParts>
    <vt:vector size="70" baseType="lpstr">
      <vt:lpstr>Infusion</vt:lpstr>
      <vt:lpstr>Document</vt:lpstr>
      <vt:lpstr>Equation</vt:lpstr>
      <vt:lpstr>Microsoft Word Document</vt:lpstr>
      <vt:lpstr>Chemical Kinetics</vt:lpstr>
      <vt:lpstr>Unit Mind Map</vt:lpstr>
      <vt:lpstr>Chemical Kinetics</vt:lpstr>
      <vt:lpstr>Chemical Kinetics</vt:lpstr>
      <vt:lpstr>Chemical Kinetics</vt:lpstr>
      <vt:lpstr>Chemical Kinetics</vt:lpstr>
      <vt:lpstr>Reaction Rates</vt:lpstr>
      <vt:lpstr>Reaction Rates</vt:lpstr>
      <vt:lpstr>Reaction Rates</vt:lpstr>
      <vt:lpstr>Sample problem</vt:lpstr>
      <vt:lpstr>Sample problem</vt:lpstr>
      <vt:lpstr>Measuring reaction rates Graphically</vt:lpstr>
      <vt:lpstr>Measuring reaction rates Graphically</vt:lpstr>
      <vt:lpstr>Measuring reaction rates Graphically</vt:lpstr>
      <vt:lpstr>Measuring reaction rates</vt:lpstr>
      <vt:lpstr>Measuring reaction rates</vt:lpstr>
      <vt:lpstr>Reaction rates and stoichiometry</vt:lpstr>
      <vt:lpstr>Reaction rates and stoichiometry</vt:lpstr>
      <vt:lpstr>Sample Problem</vt:lpstr>
      <vt:lpstr>Collision Theory</vt:lpstr>
      <vt:lpstr>Collision Theory</vt:lpstr>
      <vt:lpstr>Collision Theory</vt:lpstr>
      <vt:lpstr>Collision Theory</vt:lpstr>
      <vt:lpstr>Activation Energy</vt:lpstr>
      <vt:lpstr>Factors That Affect Rate of Reaction</vt:lpstr>
      <vt:lpstr>Factors That Affect Rate of Reaction</vt:lpstr>
      <vt:lpstr>Lesson 2</vt:lpstr>
      <vt:lpstr>Unit Mind Map</vt:lpstr>
      <vt:lpstr>Collision theory</vt:lpstr>
      <vt:lpstr>Collision Theory</vt:lpstr>
      <vt:lpstr>Factors That Affect Rate of Reaction</vt:lpstr>
      <vt:lpstr>Factors That Affect Rate of Reaction</vt:lpstr>
      <vt:lpstr>The Rate Law</vt:lpstr>
      <vt:lpstr>The Rate Law</vt:lpstr>
      <vt:lpstr>Steps to solve rate law problems </vt:lpstr>
      <vt:lpstr>Steps to solve rate law problems </vt:lpstr>
      <vt:lpstr>Steps to solve rate law problems </vt:lpstr>
      <vt:lpstr>Steps to solve rate law problems </vt:lpstr>
      <vt:lpstr>Steps to solve rate law problems </vt:lpstr>
      <vt:lpstr>Example 1</vt:lpstr>
      <vt:lpstr>Example 1</vt:lpstr>
      <vt:lpstr>Example 2</vt:lpstr>
      <vt:lpstr>Example 2</vt:lpstr>
      <vt:lpstr>Team problem</vt:lpstr>
      <vt:lpstr>Practice Problem</vt:lpstr>
      <vt:lpstr>Practice Problem</vt:lpstr>
      <vt:lpstr>Homework</vt:lpstr>
      <vt:lpstr>Lesson 3</vt:lpstr>
      <vt:lpstr>Unit Mind Map</vt:lpstr>
      <vt:lpstr>Reaction mechanisms</vt:lpstr>
      <vt:lpstr>Reaction mechanisms</vt:lpstr>
      <vt:lpstr>Reaction mechanisms</vt:lpstr>
      <vt:lpstr>Reaction mechanisms</vt:lpstr>
      <vt:lpstr>Reaction mechanisms: working backwards</vt:lpstr>
      <vt:lpstr>Reaction mechanisms: working backwards</vt:lpstr>
      <vt:lpstr>Reaction mechanisms: working backwards</vt:lpstr>
      <vt:lpstr>Potential Energy Diagram</vt:lpstr>
      <vt:lpstr>Elephant toothpaste demonstration</vt:lpstr>
      <vt:lpstr>Elephant toothpaste demonstration</vt:lpstr>
      <vt:lpstr>Elephant toothpaste demonstration</vt:lpstr>
      <vt:lpstr>Elephant toothpaste demonstration</vt:lpstr>
      <vt:lpstr>Practice Problem</vt:lpstr>
      <vt:lpstr>Practice Problem</vt:lpstr>
      <vt:lpstr>Practice Problem</vt:lpstr>
      <vt:lpstr>Practice Problem</vt:lpstr>
      <vt:lpstr>Homework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Chemical Kinetics</dc:title>
  <dc:creator>Shannon Mendes</dc:creator>
  <cp:lastModifiedBy>Shannon Mendes</cp:lastModifiedBy>
  <cp:revision>135</cp:revision>
  <dcterms:created xsi:type="dcterms:W3CDTF">2012-03-01T00:12:45Z</dcterms:created>
  <dcterms:modified xsi:type="dcterms:W3CDTF">2012-03-22T01:57:50Z</dcterms:modified>
</cp:coreProperties>
</file>